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notesMasterIdLst>
    <p:notesMasterId r:id="rId31"/>
  </p:notesMasterIdLst>
  <p:sldIdLst>
    <p:sldId id="256" r:id="rId5"/>
    <p:sldId id="257" r:id="rId6"/>
    <p:sldId id="264" r:id="rId7"/>
    <p:sldId id="296" r:id="rId8"/>
    <p:sldId id="279" r:id="rId9"/>
    <p:sldId id="280" r:id="rId10"/>
    <p:sldId id="281" r:id="rId11"/>
    <p:sldId id="282" r:id="rId12"/>
    <p:sldId id="283" r:id="rId13"/>
    <p:sldId id="284" r:id="rId14"/>
    <p:sldId id="285" r:id="rId15"/>
    <p:sldId id="298" r:id="rId16"/>
    <p:sldId id="307" r:id="rId17"/>
    <p:sldId id="305" r:id="rId18"/>
    <p:sldId id="308" r:id="rId19"/>
    <p:sldId id="306" r:id="rId20"/>
    <p:sldId id="297" r:id="rId21"/>
    <p:sldId id="289" r:id="rId22"/>
    <p:sldId id="288" r:id="rId23"/>
    <p:sldId id="302" r:id="rId24"/>
    <p:sldId id="293" r:id="rId25"/>
    <p:sldId id="294" r:id="rId26"/>
    <p:sldId id="303" r:id="rId27"/>
    <p:sldId id="304" r:id="rId28"/>
    <p:sldId id="309" r:id="rId29"/>
    <p:sldId id="276"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736125-4563-69A0-7872-FAEDEDF2E444}" v="148" dt="2025-01-09T21:24:04.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snapToGrid="0">
      <p:cViewPr varScale="1">
        <p:scale>
          <a:sx n="106" d="100"/>
          <a:sy n="106"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COTELLI LEONARDO" userId="S::l.saccotelli@studenti.uniba.it::d3e4853e-063d-40c1-9f0f-ee98857da9b9" providerId="AD" clId="Web-{E3736125-4563-69A0-7872-FAEDEDF2E444}"/>
    <pc:docChg chg="modSld">
      <pc:chgData name="SACCOTELLI LEONARDO" userId="S::l.saccotelli@studenti.uniba.it::d3e4853e-063d-40c1-9f0f-ee98857da9b9" providerId="AD" clId="Web-{E3736125-4563-69A0-7872-FAEDEDF2E444}" dt="2025-01-09T21:24:04.311" v="163" actId="14100"/>
      <pc:docMkLst>
        <pc:docMk/>
      </pc:docMkLst>
      <pc:sldChg chg="addSp modSp">
        <pc:chgData name="SACCOTELLI LEONARDO" userId="S::l.saccotelli@studenti.uniba.it::d3e4853e-063d-40c1-9f0f-ee98857da9b9" providerId="AD" clId="Web-{E3736125-4563-69A0-7872-FAEDEDF2E444}" dt="2025-01-09T21:24:04.311" v="163" actId="14100"/>
        <pc:sldMkLst>
          <pc:docMk/>
          <pc:sldMk cId="744081787" sldId="276"/>
        </pc:sldMkLst>
        <pc:spChg chg="mod">
          <ac:chgData name="SACCOTELLI LEONARDO" userId="S::l.saccotelli@studenti.uniba.it::d3e4853e-063d-40c1-9f0f-ee98857da9b9" providerId="AD" clId="Web-{E3736125-4563-69A0-7872-FAEDEDF2E444}" dt="2025-01-09T21:24:04.311" v="163" actId="14100"/>
          <ac:spMkLst>
            <pc:docMk/>
            <pc:sldMk cId="744081787" sldId="276"/>
            <ac:spMk id="2" creationId="{B12340C8-846D-69B8-F949-4E283E1FBC3B}"/>
          </ac:spMkLst>
        </pc:spChg>
        <pc:spChg chg="add mod">
          <ac:chgData name="SACCOTELLI LEONARDO" userId="S::l.saccotelli@studenti.uniba.it::d3e4853e-063d-40c1-9f0f-ee98857da9b9" providerId="AD" clId="Web-{E3736125-4563-69A0-7872-FAEDEDF2E444}" dt="2025-01-09T21:23:10.231" v="123" actId="20577"/>
          <ac:spMkLst>
            <pc:docMk/>
            <pc:sldMk cId="744081787" sldId="276"/>
            <ac:spMk id="6" creationId="{02201CB4-021D-71A1-FDD1-0F791BDC650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B4949A-0B9D-4B2F-8B75-BB03F00C4D2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9686845-D126-4735-92F5-F14B36F35F05}">
      <dgm:prSet custT="1"/>
      <dgm:spPr/>
      <dgm:t>
        <a:bodyPr/>
        <a:lstStyle/>
        <a:p>
          <a:pPr>
            <a:lnSpc>
              <a:spcPct val="100000"/>
            </a:lnSpc>
          </a:pPr>
          <a:r>
            <a:rPr lang="en-US" sz="1500" b="1" i="0" baseline="0" dirty="0"/>
            <a:t>Fitness</a:t>
          </a:r>
          <a:r>
            <a:rPr lang="en-US" sz="1500" b="0" i="0" baseline="0" dirty="0"/>
            <a:t> measures how well a discovered process model can replay the event log, which means how much of the observed behavior is allowed by the model. A high fitness score indicates that most observed traces in the log can be executed in the model.</a:t>
          </a:r>
          <a:endParaRPr lang="en-US" sz="1500" dirty="0"/>
        </a:p>
      </dgm:t>
    </dgm:pt>
    <dgm:pt modelId="{5BAAAF07-88D8-4ADE-BE03-A1787084334E}" type="parTrans" cxnId="{AFE31631-FF7C-413A-BE8B-C989A591D848}">
      <dgm:prSet/>
      <dgm:spPr/>
      <dgm:t>
        <a:bodyPr/>
        <a:lstStyle/>
        <a:p>
          <a:endParaRPr lang="en-US"/>
        </a:p>
      </dgm:t>
    </dgm:pt>
    <dgm:pt modelId="{5843E764-8724-4C1F-8FE2-157E89761E61}" type="sibTrans" cxnId="{AFE31631-FF7C-413A-BE8B-C989A591D848}">
      <dgm:prSet/>
      <dgm:spPr/>
      <dgm:t>
        <a:bodyPr/>
        <a:lstStyle/>
        <a:p>
          <a:pPr>
            <a:lnSpc>
              <a:spcPct val="100000"/>
            </a:lnSpc>
          </a:pPr>
          <a:endParaRPr lang="en-US"/>
        </a:p>
      </dgm:t>
    </dgm:pt>
    <dgm:pt modelId="{6B9216AA-29BE-407E-8289-75EDE87B0BF6}">
      <dgm:prSet custT="1"/>
      <dgm:spPr/>
      <dgm:t>
        <a:bodyPr/>
        <a:lstStyle/>
        <a:p>
          <a:pPr>
            <a:lnSpc>
              <a:spcPct val="100000"/>
            </a:lnSpc>
          </a:pPr>
          <a:r>
            <a:rPr lang="en-US" sz="1500" b="1" i="0" baseline="0" dirty="0"/>
            <a:t>Precision</a:t>
          </a:r>
          <a:r>
            <a:rPr lang="en-US" sz="1500" b="0" i="0" baseline="0" dirty="0"/>
            <a:t> describes how much of the behavior allowed by the model is present in the log. A model with high precision does not allow for excessive, unobserved behavior. A model with low precision means that it generally allows a lot of behavior that is not part of the log. </a:t>
          </a:r>
          <a:endParaRPr lang="en-US" sz="1500" dirty="0"/>
        </a:p>
      </dgm:t>
    </dgm:pt>
    <dgm:pt modelId="{A427CD09-12F1-47B3-B026-09E67AC52DB3}" type="parTrans" cxnId="{33509391-18AB-4345-9C39-0050B04623C0}">
      <dgm:prSet/>
      <dgm:spPr/>
      <dgm:t>
        <a:bodyPr/>
        <a:lstStyle/>
        <a:p>
          <a:endParaRPr lang="en-US"/>
        </a:p>
      </dgm:t>
    </dgm:pt>
    <dgm:pt modelId="{08FBA1B9-B64E-4841-9CFA-4F8313668959}" type="sibTrans" cxnId="{33509391-18AB-4345-9C39-0050B04623C0}">
      <dgm:prSet/>
      <dgm:spPr/>
      <dgm:t>
        <a:bodyPr/>
        <a:lstStyle/>
        <a:p>
          <a:pPr>
            <a:lnSpc>
              <a:spcPct val="100000"/>
            </a:lnSpc>
          </a:pPr>
          <a:endParaRPr lang="en-US"/>
        </a:p>
      </dgm:t>
    </dgm:pt>
    <dgm:pt modelId="{93E10380-8425-4B19-8501-BF9E1C68495F}">
      <dgm:prSet custT="1"/>
      <dgm:spPr/>
      <dgm:t>
        <a:bodyPr/>
        <a:lstStyle/>
        <a:p>
          <a:pPr>
            <a:lnSpc>
              <a:spcPct val="100000"/>
            </a:lnSpc>
          </a:pPr>
          <a:r>
            <a:rPr lang="it-IT" sz="1500" b="1" i="0" baseline="0" dirty="0" err="1"/>
            <a:t>Generalization</a:t>
          </a:r>
          <a:r>
            <a:rPr lang="it-IT" sz="1500" b="1" dirty="0"/>
            <a:t> </a:t>
          </a:r>
          <a:r>
            <a:rPr lang="en-US" sz="1500" b="0" i="0" baseline="0" dirty="0"/>
            <a:t>assesses the ability of a process model to handle unseen cases while maintaining its correctness. It describes the likelihood that future behavior will already be executable in the model. Overfitting to the event log can lead to poor generalization. </a:t>
          </a:r>
          <a:endParaRPr lang="en-US" sz="1500" dirty="0"/>
        </a:p>
      </dgm:t>
    </dgm:pt>
    <dgm:pt modelId="{B4693316-1FE4-416D-B99C-2FCE91F34E4C}" type="parTrans" cxnId="{2A7EE0F3-8F0E-4EDC-9A21-865756A4CFD5}">
      <dgm:prSet/>
      <dgm:spPr/>
      <dgm:t>
        <a:bodyPr/>
        <a:lstStyle/>
        <a:p>
          <a:endParaRPr lang="en-US"/>
        </a:p>
      </dgm:t>
    </dgm:pt>
    <dgm:pt modelId="{52469CB0-BBA2-45E1-A496-1846CCB43E1E}" type="sibTrans" cxnId="{2A7EE0F3-8F0E-4EDC-9A21-865756A4CFD5}">
      <dgm:prSet/>
      <dgm:spPr/>
      <dgm:t>
        <a:bodyPr/>
        <a:lstStyle/>
        <a:p>
          <a:pPr>
            <a:lnSpc>
              <a:spcPct val="100000"/>
            </a:lnSpc>
          </a:pPr>
          <a:endParaRPr lang="en-US"/>
        </a:p>
      </dgm:t>
    </dgm:pt>
    <dgm:pt modelId="{DC51F5BA-8AB5-4D63-B2DF-6237CA541B42}">
      <dgm:prSet/>
      <dgm:spPr/>
      <dgm:t>
        <a:bodyPr/>
        <a:lstStyle/>
        <a:p>
          <a:pPr>
            <a:lnSpc>
              <a:spcPct val="100000"/>
            </a:lnSpc>
          </a:pPr>
          <a:r>
            <a:rPr lang="it-IT" b="1" i="0" baseline="0" dirty="0" err="1"/>
            <a:t>Simplicity</a:t>
          </a:r>
          <a:r>
            <a:rPr lang="it-IT" b="1" i="0" baseline="0" dirty="0"/>
            <a:t> </a:t>
          </a:r>
          <a:r>
            <a:rPr lang="en-US" b="0" i="0" baseline="0" dirty="0"/>
            <a:t>ensures that the discovered process model is not overly complex. A simpler model is preferable as it is easier to understand and maintain but, at the same time, it often lacks in precision and/or fitness. </a:t>
          </a:r>
          <a:endParaRPr lang="en-US" dirty="0"/>
        </a:p>
      </dgm:t>
    </dgm:pt>
    <dgm:pt modelId="{00C3B9B1-0BE8-45FB-A317-262C539F2583}" type="parTrans" cxnId="{4E0DA648-A264-4FE1-AB97-A4BE1A624CFE}">
      <dgm:prSet/>
      <dgm:spPr/>
      <dgm:t>
        <a:bodyPr/>
        <a:lstStyle/>
        <a:p>
          <a:endParaRPr lang="en-US"/>
        </a:p>
      </dgm:t>
    </dgm:pt>
    <dgm:pt modelId="{B77B790C-97FD-4756-872F-784C153E7BF8}" type="sibTrans" cxnId="{4E0DA648-A264-4FE1-AB97-A4BE1A624CFE}">
      <dgm:prSet/>
      <dgm:spPr/>
      <dgm:t>
        <a:bodyPr/>
        <a:lstStyle/>
        <a:p>
          <a:endParaRPr lang="en-US"/>
        </a:p>
      </dgm:t>
    </dgm:pt>
    <dgm:pt modelId="{46DDBB20-2A37-4F87-B12D-9A4DD10D51E6}" type="pres">
      <dgm:prSet presAssocID="{D1B4949A-0B9D-4B2F-8B75-BB03F00C4D27}" presName="root" presStyleCnt="0">
        <dgm:presLayoutVars>
          <dgm:dir/>
          <dgm:resizeHandles val="exact"/>
        </dgm:presLayoutVars>
      </dgm:prSet>
      <dgm:spPr/>
    </dgm:pt>
    <dgm:pt modelId="{5C28C5ED-7113-4F7B-8C7F-C470C6EF9519}" type="pres">
      <dgm:prSet presAssocID="{D1B4949A-0B9D-4B2F-8B75-BB03F00C4D27}" presName="container" presStyleCnt="0">
        <dgm:presLayoutVars>
          <dgm:dir/>
          <dgm:resizeHandles val="exact"/>
        </dgm:presLayoutVars>
      </dgm:prSet>
      <dgm:spPr/>
    </dgm:pt>
    <dgm:pt modelId="{682F3B53-180A-4BED-9548-01768F5E0660}" type="pres">
      <dgm:prSet presAssocID="{A9686845-D126-4735-92F5-F14B36F35F05}" presName="compNode" presStyleCnt="0"/>
      <dgm:spPr/>
    </dgm:pt>
    <dgm:pt modelId="{0A47ABC0-CCE3-43B1-BBEF-EDFCC8A0600A}" type="pres">
      <dgm:prSet presAssocID="{A9686845-D126-4735-92F5-F14B36F35F05}" presName="iconBgRect" presStyleLbl="bgShp" presStyleIdx="0" presStyleCnt="4"/>
      <dgm:spPr/>
    </dgm:pt>
    <dgm:pt modelId="{E72104EF-63E3-4804-90FA-8C2A5C18C763}" type="pres">
      <dgm:prSet presAssocID="{A9686845-D126-4735-92F5-F14B36F35F0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43179634-10D5-4585-944E-826CDC5FBA7C}" type="pres">
      <dgm:prSet presAssocID="{A9686845-D126-4735-92F5-F14B36F35F05}" presName="spaceRect" presStyleCnt="0"/>
      <dgm:spPr/>
    </dgm:pt>
    <dgm:pt modelId="{A2DC12EB-9EDA-4158-ABCA-1EF3AAA3CD55}" type="pres">
      <dgm:prSet presAssocID="{A9686845-D126-4735-92F5-F14B36F35F05}" presName="textRect" presStyleLbl="revTx" presStyleIdx="0" presStyleCnt="4">
        <dgm:presLayoutVars>
          <dgm:chMax val="1"/>
          <dgm:chPref val="1"/>
        </dgm:presLayoutVars>
      </dgm:prSet>
      <dgm:spPr/>
    </dgm:pt>
    <dgm:pt modelId="{816ED0F3-37AF-41DF-86B9-322963860C4D}" type="pres">
      <dgm:prSet presAssocID="{5843E764-8724-4C1F-8FE2-157E89761E61}" presName="sibTrans" presStyleLbl="sibTrans2D1" presStyleIdx="0" presStyleCnt="0"/>
      <dgm:spPr/>
    </dgm:pt>
    <dgm:pt modelId="{31E67A32-9CAA-4FFF-A0A5-FFAD79F272ED}" type="pres">
      <dgm:prSet presAssocID="{6B9216AA-29BE-407E-8289-75EDE87B0BF6}" presName="compNode" presStyleCnt="0"/>
      <dgm:spPr/>
    </dgm:pt>
    <dgm:pt modelId="{B1EC7D63-0113-4095-BCB5-7E4B57ED7F66}" type="pres">
      <dgm:prSet presAssocID="{6B9216AA-29BE-407E-8289-75EDE87B0BF6}" presName="iconBgRect" presStyleLbl="bgShp" presStyleIdx="1" presStyleCnt="4"/>
      <dgm:spPr/>
    </dgm:pt>
    <dgm:pt modelId="{391228F2-37C8-4236-9501-751A5E6CE302}" type="pres">
      <dgm:prSet presAssocID="{6B9216AA-29BE-407E-8289-75EDE87B0B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985BF5C5-2722-4C34-8D02-8C3E3A325DF0}" type="pres">
      <dgm:prSet presAssocID="{6B9216AA-29BE-407E-8289-75EDE87B0BF6}" presName="spaceRect" presStyleCnt="0"/>
      <dgm:spPr/>
    </dgm:pt>
    <dgm:pt modelId="{2EC30F95-D1C2-497F-A81A-647BA437E7EB}" type="pres">
      <dgm:prSet presAssocID="{6B9216AA-29BE-407E-8289-75EDE87B0BF6}" presName="textRect" presStyleLbl="revTx" presStyleIdx="1" presStyleCnt="4" custLinFactNeighborX="277" custLinFactNeighborY="3921">
        <dgm:presLayoutVars>
          <dgm:chMax val="1"/>
          <dgm:chPref val="1"/>
        </dgm:presLayoutVars>
      </dgm:prSet>
      <dgm:spPr/>
    </dgm:pt>
    <dgm:pt modelId="{7539B2A4-C647-4AFC-80CF-5C0165E5A714}" type="pres">
      <dgm:prSet presAssocID="{08FBA1B9-B64E-4841-9CFA-4F8313668959}" presName="sibTrans" presStyleLbl="sibTrans2D1" presStyleIdx="0" presStyleCnt="0"/>
      <dgm:spPr/>
    </dgm:pt>
    <dgm:pt modelId="{7DA0780D-674D-408D-A1B7-E02E4DD042C0}" type="pres">
      <dgm:prSet presAssocID="{93E10380-8425-4B19-8501-BF9E1C68495F}" presName="compNode" presStyleCnt="0"/>
      <dgm:spPr/>
    </dgm:pt>
    <dgm:pt modelId="{9ED11065-2EF2-4451-866A-B4EA48D72963}" type="pres">
      <dgm:prSet presAssocID="{93E10380-8425-4B19-8501-BF9E1C68495F}" presName="iconBgRect" presStyleLbl="bgShp" presStyleIdx="2" presStyleCnt="4"/>
      <dgm:spPr/>
    </dgm:pt>
    <dgm:pt modelId="{BBA8FACE-E19B-4A2B-BBA0-17F04491FC68}" type="pres">
      <dgm:prSet presAssocID="{93E10380-8425-4B19-8501-BF9E1C6849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657F7F42-09FB-411C-85EA-BDF2CFDD7D90}" type="pres">
      <dgm:prSet presAssocID="{93E10380-8425-4B19-8501-BF9E1C68495F}" presName="spaceRect" presStyleCnt="0"/>
      <dgm:spPr/>
    </dgm:pt>
    <dgm:pt modelId="{4B60C73D-83FB-4046-B93B-EE51F154A90A}" type="pres">
      <dgm:prSet presAssocID="{93E10380-8425-4B19-8501-BF9E1C68495F}" presName="textRect" presStyleLbl="revTx" presStyleIdx="2" presStyleCnt="4">
        <dgm:presLayoutVars>
          <dgm:chMax val="1"/>
          <dgm:chPref val="1"/>
        </dgm:presLayoutVars>
      </dgm:prSet>
      <dgm:spPr/>
    </dgm:pt>
    <dgm:pt modelId="{DFA2C609-B256-4C2D-97D2-015BA3ACCA08}" type="pres">
      <dgm:prSet presAssocID="{52469CB0-BBA2-45E1-A496-1846CCB43E1E}" presName="sibTrans" presStyleLbl="sibTrans2D1" presStyleIdx="0" presStyleCnt="0"/>
      <dgm:spPr/>
    </dgm:pt>
    <dgm:pt modelId="{9C805834-6585-46F3-91C6-83A7053B922B}" type="pres">
      <dgm:prSet presAssocID="{DC51F5BA-8AB5-4D63-B2DF-6237CA541B42}" presName="compNode" presStyleCnt="0"/>
      <dgm:spPr/>
    </dgm:pt>
    <dgm:pt modelId="{E443F5DA-7908-462F-BC63-45DFC27E6C86}" type="pres">
      <dgm:prSet presAssocID="{DC51F5BA-8AB5-4D63-B2DF-6237CA541B42}" presName="iconBgRect" presStyleLbl="bgShp" presStyleIdx="3" presStyleCnt="4"/>
      <dgm:spPr/>
    </dgm:pt>
    <dgm:pt modelId="{F5FBC4C5-1C1F-432F-A318-1FBC4B2A47FC}" type="pres">
      <dgm:prSet presAssocID="{DC51F5BA-8AB5-4D63-B2DF-6237CA541B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93DBA51D-5047-4B9D-B34A-17D63A6AD405}" type="pres">
      <dgm:prSet presAssocID="{DC51F5BA-8AB5-4D63-B2DF-6237CA541B42}" presName="spaceRect" presStyleCnt="0"/>
      <dgm:spPr/>
    </dgm:pt>
    <dgm:pt modelId="{B809CF50-6906-42B9-8197-E8C02120F869}" type="pres">
      <dgm:prSet presAssocID="{DC51F5BA-8AB5-4D63-B2DF-6237CA541B42}" presName="textRect" presStyleLbl="revTx" presStyleIdx="3" presStyleCnt="4">
        <dgm:presLayoutVars>
          <dgm:chMax val="1"/>
          <dgm:chPref val="1"/>
        </dgm:presLayoutVars>
      </dgm:prSet>
      <dgm:spPr/>
    </dgm:pt>
  </dgm:ptLst>
  <dgm:cxnLst>
    <dgm:cxn modelId="{9AC2921E-26EA-4FE2-85BC-B501E386EC1D}" type="presOf" srcId="{DC51F5BA-8AB5-4D63-B2DF-6237CA541B42}" destId="{B809CF50-6906-42B9-8197-E8C02120F869}" srcOrd="0" destOrd="0" presId="urn:microsoft.com/office/officeart/2018/2/layout/IconCircleList"/>
    <dgm:cxn modelId="{AFE31631-FF7C-413A-BE8B-C989A591D848}" srcId="{D1B4949A-0B9D-4B2F-8B75-BB03F00C4D27}" destId="{A9686845-D126-4735-92F5-F14B36F35F05}" srcOrd="0" destOrd="0" parTransId="{5BAAAF07-88D8-4ADE-BE03-A1787084334E}" sibTransId="{5843E764-8724-4C1F-8FE2-157E89761E61}"/>
    <dgm:cxn modelId="{7B53105F-7A5F-4050-B839-09BFB9F2B2F8}" type="presOf" srcId="{5843E764-8724-4C1F-8FE2-157E89761E61}" destId="{816ED0F3-37AF-41DF-86B9-322963860C4D}" srcOrd="0" destOrd="0" presId="urn:microsoft.com/office/officeart/2018/2/layout/IconCircleList"/>
    <dgm:cxn modelId="{5A07A242-B34D-4A94-8228-407B9833C83B}" type="presOf" srcId="{D1B4949A-0B9D-4B2F-8B75-BB03F00C4D27}" destId="{46DDBB20-2A37-4F87-B12D-9A4DD10D51E6}" srcOrd="0" destOrd="0" presId="urn:microsoft.com/office/officeart/2018/2/layout/IconCircleList"/>
    <dgm:cxn modelId="{4E0DA648-A264-4FE1-AB97-A4BE1A624CFE}" srcId="{D1B4949A-0B9D-4B2F-8B75-BB03F00C4D27}" destId="{DC51F5BA-8AB5-4D63-B2DF-6237CA541B42}" srcOrd="3" destOrd="0" parTransId="{00C3B9B1-0BE8-45FB-A317-262C539F2583}" sibTransId="{B77B790C-97FD-4756-872F-784C153E7BF8}"/>
    <dgm:cxn modelId="{ED661C8E-B9DF-423B-9F66-8B0B68F6178C}" type="presOf" srcId="{93E10380-8425-4B19-8501-BF9E1C68495F}" destId="{4B60C73D-83FB-4046-B93B-EE51F154A90A}" srcOrd="0" destOrd="0" presId="urn:microsoft.com/office/officeart/2018/2/layout/IconCircleList"/>
    <dgm:cxn modelId="{33509391-18AB-4345-9C39-0050B04623C0}" srcId="{D1B4949A-0B9D-4B2F-8B75-BB03F00C4D27}" destId="{6B9216AA-29BE-407E-8289-75EDE87B0BF6}" srcOrd="1" destOrd="0" parTransId="{A427CD09-12F1-47B3-B026-09E67AC52DB3}" sibTransId="{08FBA1B9-B64E-4841-9CFA-4F8313668959}"/>
    <dgm:cxn modelId="{3D1142B4-7B0F-4621-9141-16E09AA6E42C}" type="presOf" srcId="{08FBA1B9-B64E-4841-9CFA-4F8313668959}" destId="{7539B2A4-C647-4AFC-80CF-5C0165E5A714}" srcOrd="0" destOrd="0" presId="urn:microsoft.com/office/officeart/2018/2/layout/IconCircleList"/>
    <dgm:cxn modelId="{334D82D0-D40F-4B5D-9070-D0D75188740B}" type="presOf" srcId="{52469CB0-BBA2-45E1-A496-1846CCB43E1E}" destId="{DFA2C609-B256-4C2D-97D2-015BA3ACCA08}" srcOrd="0" destOrd="0" presId="urn:microsoft.com/office/officeart/2018/2/layout/IconCircleList"/>
    <dgm:cxn modelId="{DFA28DDA-4106-4AB9-BE2C-230F1F0EE167}" type="presOf" srcId="{6B9216AA-29BE-407E-8289-75EDE87B0BF6}" destId="{2EC30F95-D1C2-497F-A81A-647BA437E7EB}" srcOrd="0" destOrd="0" presId="urn:microsoft.com/office/officeart/2018/2/layout/IconCircleList"/>
    <dgm:cxn modelId="{5F67F5E7-04FA-4CD5-BAF2-84C882D44EE1}" type="presOf" srcId="{A9686845-D126-4735-92F5-F14B36F35F05}" destId="{A2DC12EB-9EDA-4158-ABCA-1EF3AAA3CD55}" srcOrd="0" destOrd="0" presId="urn:microsoft.com/office/officeart/2018/2/layout/IconCircleList"/>
    <dgm:cxn modelId="{2A7EE0F3-8F0E-4EDC-9A21-865756A4CFD5}" srcId="{D1B4949A-0B9D-4B2F-8B75-BB03F00C4D27}" destId="{93E10380-8425-4B19-8501-BF9E1C68495F}" srcOrd="2" destOrd="0" parTransId="{B4693316-1FE4-416D-B99C-2FCE91F34E4C}" sibTransId="{52469CB0-BBA2-45E1-A496-1846CCB43E1E}"/>
    <dgm:cxn modelId="{BC1698C7-B9F3-4370-97E4-8A86B690D25D}" type="presParOf" srcId="{46DDBB20-2A37-4F87-B12D-9A4DD10D51E6}" destId="{5C28C5ED-7113-4F7B-8C7F-C470C6EF9519}" srcOrd="0" destOrd="0" presId="urn:microsoft.com/office/officeart/2018/2/layout/IconCircleList"/>
    <dgm:cxn modelId="{60A0BE3E-31D2-4159-A678-5AD3BAC5CD09}" type="presParOf" srcId="{5C28C5ED-7113-4F7B-8C7F-C470C6EF9519}" destId="{682F3B53-180A-4BED-9548-01768F5E0660}" srcOrd="0" destOrd="0" presId="urn:microsoft.com/office/officeart/2018/2/layout/IconCircleList"/>
    <dgm:cxn modelId="{1A01F697-26AF-41D8-BEED-3502B1E5F54A}" type="presParOf" srcId="{682F3B53-180A-4BED-9548-01768F5E0660}" destId="{0A47ABC0-CCE3-43B1-BBEF-EDFCC8A0600A}" srcOrd="0" destOrd="0" presId="urn:microsoft.com/office/officeart/2018/2/layout/IconCircleList"/>
    <dgm:cxn modelId="{F8458D6C-04D6-479F-98A7-17203AD1A5FE}" type="presParOf" srcId="{682F3B53-180A-4BED-9548-01768F5E0660}" destId="{E72104EF-63E3-4804-90FA-8C2A5C18C763}" srcOrd="1" destOrd="0" presId="urn:microsoft.com/office/officeart/2018/2/layout/IconCircleList"/>
    <dgm:cxn modelId="{5CEDF422-0DB0-421E-AA77-A8A60F99198C}" type="presParOf" srcId="{682F3B53-180A-4BED-9548-01768F5E0660}" destId="{43179634-10D5-4585-944E-826CDC5FBA7C}" srcOrd="2" destOrd="0" presId="urn:microsoft.com/office/officeart/2018/2/layout/IconCircleList"/>
    <dgm:cxn modelId="{E9C55F0D-FCF4-4FC2-9370-B139D242D3EA}" type="presParOf" srcId="{682F3B53-180A-4BED-9548-01768F5E0660}" destId="{A2DC12EB-9EDA-4158-ABCA-1EF3AAA3CD55}" srcOrd="3" destOrd="0" presId="urn:microsoft.com/office/officeart/2018/2/layout/IconCircleList"/>
    <dgm:cxn modelId="{DF4CB38D-1C86-4DC2-9E3B-F8F658F61978}" type="presParOf" srcId="{5C28C5ED-7113-4F7B-8C7F-C470C6EF9519}" destId="{816ED0F3-37AF-41DF-86B9-322963860C4D}" srcOrd="1" destOrd="0" presId="urn:microsoft.com/office/officeart/2018/2/layout/IconCircleList"/>
    <dgm:cxn modelId="{CCA175D8-10C3-4309-BE06-C8A9321D310C}" type="presParOf" srcId="{5C28C5ED-7113-4F7B-8C7F-C470C6EF9519}" destId="{31E67A32-9CAA-4FFF-A0A5-FFAD79F272ED}" srcOrd="2" destOrd="0" presId="urn:microsoft.com/office/officeart/2018/2/layout/IconCircleList"/>
    <dgm:cxn modelId="{1714794F-2EEA-456E-B731-833C667CE0BB}" type="presParOf" srcId="{31E67A32-9CAA-4FFF-A0A5-FFAD79F272ED}" destId="{B1EC7D63-0113-4095-BCB5-7E4B57ED7F66}" srcOrd="0" destOrd="0" presId="urn:microsoft.com/office/officeart/2018/2/layout/IconCircleList"/>
    <dgm:cxn modelId="{33988ED4-8347-4722-B221-CFC7805D31AC}" type="presParOf" srcId="{31E67A32-9CAA-4FFF-A0A5-FFAD79F272ED}" destId="{391228F2-37C8-4236-9501-751A5E6CE302}" srcOrd="1" destOrd="0" presId="urn:microsoft.com/office/officeart/2018/2/layout/IconCircleList"/>
    <dgm:cxn modelId="{1378D56E-8414-4469-A4DE-D4F999194C99}" type="presParOf" srcId="{31E67A32-9CAA-4FFF-A0A5-FFAD79F272ED}" destId="{985BF5C5-2722-4C34-8D02-8C3E3A325DF0}" srcOrd="2" destOrd="0" presId="urn:microsoft.com/office/officeart/2018/2/layout/IconCircleList"/>
    <dgm:cxn modelId="{99BDA075-895F-4E07-B89B-2286187A5103}" type="presParOf" srcId="{31E67A32-9CAA-4FFF-A0A5-FFAD79F272ED}" destId="{2EC30F95-D1C2-497F-A81A-647BA437E7EB}" srcOrd="3" destOrd="0" presId="urn:microsoft.com/office/officeart/2018/2/layout/IconCircleList"/>
    <dgm:cxn modelId="{2FC528BA-0BFB-41A4-95B5-90DDF20BF028}" type="presParOf" srcId="{5C28C5ED-7113-4F7B-8C7F-C470C6EF9519}" destId="{7539B2A4-C647-4AFC-80CF-5C0165E5A714}" srcOrd="3" destOrd="0" presId="urn:microsoft.com/office/officeart/2018/2/layout/IconCircleList"/>
    <dgm:cxn modelId="{BD7B6230-C7F7-4A00-8F8B-A87C260BCD90}" type="presParOf" srcId="{5C28C5ED-7113-4F7B-8C7F-C470C6EF9519}" destId="{7DA0780D-674D-408D-A1B7-E02E4DD042C0}" srcOrd="4" destOrd="0" presId="urn:microsoft.com/office/officeart/2018/2/layout/IconCircleList"/>
    <dgm:cxn modelId="{166DEDF6-9FE7-4268-B588-9FFF210220EC}" type="presParOf" srcId="{7DA0780D-674D-408D-A1B7-E02E4DD042C0}" destId="{9ED11065-2EF2-4451-866A-B4EA48D72963}" srcOrd="0" destOrd="0" presId="urn:microsoft.com/office/officeart/2018/2/layout/IconCircleList"/>
    <dgm:cxn modelId="{C74A2FDC-C5D6-41F3-B964-CCBCFC408AD8}" type="presParOf" srcId="{7DA0780D-674D-408D-A1B7-E02E4DD042C0}" destId="{BBA8FACE-E19B-4A2B-BBA0-17F04491FC68}" srcOrd="1" destOrd="0" presId="urn:microsoft.com/office/officeart/2018/2/layout/IconCircleList"/>
    <dgm:cxn modelId="{E8340C13-9C61-4EC9-A971-A896076A7942}" type="presParOf" srcId="{7DA0780D-674D-408D-A1B7-E02E4DD042C0}" destId="{657F7F42-09FB-411C-85EA-BDF2CFDD7D90}" srcOrd="2" destOrd="0" presId="urn:microsoft.com/office/officeart/2018/2/layout/IconCircleList"/>
    <dgm:cxn modelId="{6F306560-8DF7-427C-9DAE-D098A4699518}" type="presParOf" srcId="{7DA0780D-674D-408D-A1B7-E02E4DD042C0}" destId="{4B60C73D-83FB-4046-B93B-EE51F154A90A}" srcOrd="3" destOrd="0" presId="urn:microsoft.com/office/officeart/2018/2/layout/IconCircleList"/>
    <dgm:cxn modelId="{E28650E2-645D-4C0D-8AA7-5222FC93F3D3}" type="presParOf" srcId="{5C28C5ED-7113-4F7B-8C7F-C470C6EF9519}" destId="{DFA2C609-B256-4C2D-97D2-015BA3ACCA08}" srcOrd="5" destOrd="0" presId="urn:microsoft.com/office/officeart/2018/2/layout/IconCircleList"/>
    <dgm:cxn modelId="{CE424B2F-3DFD-4CB5-9FBD-FAC388FBEDB4}" type="presParOf" srcId="{5C28C5ED-7113-4F7B-8C7F-C470C6EF9519}" destId="{9C805834-6585-46F3-91C6-83A7053B922B}" srcOrd="6" destOrd="0" presId="urn:microsoft.com/office/officeart/2018/2/layout/IconCircleList"/>
    <dgm:cxn modelId="{0F5725FE-D0D8-49C0-B8E2-519D998E93EC}" type="presParOf" srcId="{9C805834-6585-46F3-91C6-83A7053B922B}" destId="{E443F5DA-7908-462F-BC63-45DFC27E6C86}" srcOrd="0" destOrd="0" presId="urn:microsoft.com/office/officeart/2018/2/layout/IconCircleList"/>
    <dgm:cxn modelId="{984BEADE-84F0-4AC2-B47A-C4841F40CF5F}" type="presParOf" srcId="{9C805834-6585-46F3-91C6-83A7053B922B}" destId="{F5FBC4C5-1C1F-432F-A318-1FBC4B2A47FC}" srcOrd="1" destOrd="0" presId="urn:microsoft.com/office/officeart/2018/2/layout/IconCircleList"/>
    <dgm:cxn modelId="{E8D78984-2BFE-4682-BB00-4065D4EF8CF5}" type="presParOf" srcId="{9C805834-6585-46F3-91C6-83A7053B922B}" destId="{93DBA51D-5047-4B9D-B34A-17D63A6AD405}" srcOrd="2" destOrd="0" presId="urn:microsoft.com/office/officeart/2018/2/layout/IconCircleList"/>
    <dgm:cxn modelId="{FB34448E-23CC-43C7-B44D-F5617194320A}" type="presParOf" srcId="{9C805834-6585-46F3-91C6-83A7053B922B}" destId="{B809CF50-6906-42B9-8197-E8C02120F86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7ABC0-CCE3-43B1-BBEF-EDFCC8A0600A}">
      <dsp:nvSpPr>
        <dsp:cNvPr id="0" name=""/>
        <dsp:cNvSpPr/>
      </dsp:nvSpPr>
      <dsp:spPr>
        <a:xfrm>
          <a:off x="4787" y="400971"/>
          <a:ext cx="1457388" cy="14573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2104EF-63E3-4804-90FA-8C2A5C18C763}">
      <dsp:nvSpPr>
        <dsp:cNvPr id="0" name=""/>
        <dsp:cNvSpPr/>
      </dsp:nvSpPr>
      <dsp:spPr>
        <a:xfrm>
          <a:off x="310839" y="707022"/>
          <a:ext cx="845285" cy="8452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C12EB-9EDA-4158-ABCA-1EF3AAA3CD55}">
      <dsp:nvSpPr>
        <dsp:cNvPr id="0" name=""/>
        <dsp:cNvSpPr/>
      </dsp:nvSpPr>
      <dsp:spPr>
        <a:xfrm>
          <a:off x="1774474" y="400971"/>
          <a:ext cx="3435273" cy="145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baseline="0" dirty="0"/>
            <a:t>Fitness</a:t>
          </a:r>
          <a:r>
            <a:rPr lang="en-US" sz="1500" b="0" i="0" kern="1200" baseline="0" dirty="0"/>
            <a:t> measures how well a discovered process model can replay the event log, which means how much of the observed behavior is allowed by the model. A high fitness score indicates that most observed traces in the log can be executed in the model.</a:t>
          </a:r>
          <a:endParaRPr lang="en-US" sz="1500" kern="1200" dirty="0"/>
        </a:p>
      </dsp:txBody>
      <dsp:txXfrm>
        <a:off x="1774474" y="400971"/>
        <a:ext cx="3435273" cy="1457388"/>
      </dsp:txXfrm>
    </dsp:sp>
    <dsp:sp modelId="{B1EC7D63-0113-4095-BCB5-7E4B57ED7F66}">
      <dsp:nvSpPr>
        <dsp:cNvPr id="0" name=""/>
        <dsp:cNvSpPr/>
      </dsp:nvSpPr>
      <dsp:spPr>
        <a:xfrm>
          <a:off x="5808318" y="400971"/>
          <a:ext cx="1457388" cy="14573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228F2-37C8-4236-9501-751A5E6CE302}">
      <dsp:nvSpPr>
        <dsp:cNvPr id="0" name=""/>
        <dsp:cNvSpPr/>
      </dsp:nvSpPr>
      <dsp:spPr>
        <a:xfrm>
          <a:off x="6114370" y="707022"/>
          <a:ext cx="845285" cy="8452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30F95-D1C2-497F-A81A-647BA437E7EB}">
      <dsp:nvSpPr>
        <dsp:cNvPr id="0" name=""/>
        <dsp:cNvSpPr/>
      </dsp:nvSpPr>
      <dsp:spPr>
        <a:xfrm>
          <a:off x="7582793" y="458115"/>
          <a:ext cx="3435273" cy="145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baseline="0" dirty="0"/>
            <a:t>Precision</a:t>
          </a:r>
          <a:r>
            <a:rPr lang="en-US" sz="1500" b="0" i="0" kern="1200" baseline="0" dirty="0"/>
            <a:t> describes how much of the behavior allowed by the model is present in the log. A model with high precision does not allow for excessive, unobserved behavior. A model with low precision means that it generally allows a lot of behavior that is not part of the log. </a:t>
          </a:r>
          <a:endParaRPr lang="en-US" sz="1500" kern="1200" dirty="0"/>
        </a:p>
      </dsp:txBody>
      <dsp:txXfrm>
        <a:off x="7582793" y="458115"/>
        <a:ext cx="3435273" cy="1457388"/>
      </dsp:txXfrm>
    </dsp:sp>
    <dsp:sp modelId="{9ED11065-2EF2-4451-866A-B4EA48D72963}">
      <dsp:nvSpPr>
        <dsp:cNvPr id="0" name=""/>
        <dsp:cNvSpPr/>
      </dsp:nvSpPr>
      <dsp:spPr>
        <a:xfrm>
          <a:off x="4787" y="2619615"/>
          <a:ext cx="1457388" cy="14573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8FACE-E19B-4A2B-BBA0-17F04491FC68}">
      <dsp:nvSpPr>
        <dsp:cNvPr id="0" name=""/>
        <dsp:cNvSpPr/>
      </dsp:nvSpPr>
      <dsp:spPr>
        <a:xfrm>
          <a:off x="310839" y="2925667"/>
          <a:ext cx="845285" cy="8452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0C73D-83FB-4046-B93B-EE51F154A90A}">
      <dsp:nvSpPr>
        <dsp:cNvPr id="0" name=""/>
        <dsp:cNvSpPr/>
      </dsp:nvSpPr>
      <dsp:spPr>
        <a:xfrm>
          <a:off x="1774474" y="2619615"/>
          <a:ext cx="3435273" cy="145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it-IT" sz="1500" b="1" i="0" kern="1200" baseline="0" dirty="0" err="1"/>
            <a:t>Generalization</a:t>
          </a:r>
          <a:r>
            <a:rPr lang="it-IT" sz="1500" b="1" kern="1200" dirty="0"/>
            <a:t> </a:t>
          </a:r>
          <a:r>
            <a:rPr lang="en-US" sz="1500" b="0" i="0" kern="1200" baseline="0" dirty="0"/>
            <a:t>assesses the ability of a process model to handle unseen cases while maintaining its correctness. It describes the likelihood that future behavior will already be executable in the model. Overfitting to the event log can lead to poor generalization. </a:t>
          </a:r>
          <a:endParaRPr lang="en-US" sz="1500" kern="1200" dirty="0"/>
        </a:p>
      </dsp:txBody>
      <dsp:txXfrm>
        <a:off x="1774474" y="2619615"/>
        <a:ext cx="3435273" cy="1457388"/>
      </dsp:txXfrm>
    </dsp:sp>
    <dsp:sp modelId="{E443F5DA-7908-462F-BC63-45DFC27E6C86}">
      <dsp:nvSpPr>
        <dsp:cNvPr id="0" name=""/>
        <dsp:cNvSpPr/>
      </dsp:nvSpPr>
      <dsp:spPr>
        <a:xfrm>
          <a:off x="5808318" y="2619615"/>
          <a:ext cx="1457388" cy="14573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BC4C5-1C1F-432F-A318-1FBC4B2A47FC}">
      <dsp:nvSpPr>
        <dsp:cNvPr id="0" name=""/>
        <dsp:cNvSpPr/>
      </dsp:nvSpPr>
      <dsp:spPr>
        <a:xfrm>
          <a:off x="6114370" y="2925667"/>
          <a:ext cx="845285" cy="8452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9CF50-6906-42B9-8197-E8C02120F869}">
      <dsp:nvSpPr>
        <dsp:cNvPr id="0" name=""/>
        <dsp:cNvSpPr/>
      </dsp:nvSpPr>
      <dsp:spPr>
        <a:xfrm>
          <a:off x="7578005" y="2619615"/>
          <a:ext cx="3435273" cy="145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it-IT" sz="1500" b="1" i="0" kern="1200" baseline="0" dirty="0" err="1"/>
            <a:t>Simplicity</a:t>
          </a:r>
          <a:r>
            <a:rPr lang="it-IT" sz="1500" b="1" i="0" kern="1200" baseline="0" dirty="0"/>
            <a:t> </a:t>
          </a:r>
          <a:r>
            <a:rPr lang="en-US" sz="1500" b="0" i="0" kern="1200" baseline="0" dirty="0"/>
            <a:t>ensures that the discovered process model is not overly complex. A simpler model is preferable as it is easier to understand and maintain but, at the same time, it often lacks in precision and/or fitness. </a:t>
          </a:r>
          <a:endParaRPr lang="en-US" sz="1500" kern="1200" dirty="0"/>
        </a:p>
      </dsp:txBody>
      <dsp:txXfrm>
        <a:off x="7578005" y="2619615"/>
        <a:ext cx="3435273" cy="145738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DF130-6499-49DB-976C-A3FC95A741B1}" type="datetimeFigureOut">
              <a:rPr lang="it-IT" smtClean="0"/>
              <a:t>28/02/2025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33320-C5D7-452A-9A98-AB317D17F39A}" type="slidenum">
              <a:rPr lang="it-IT" smtClean="0"/>
              <a:t>‹#›</a:t>
            </a:fld>
            <a:endParaRPr lang="it-IT"/>
          </a:p>
        </p:txBody>
      </p:sp>
    </p:spTree>
    <p:extLst>
      <p:ext uri="{BB962C8B-B14F-4D97-AF65-F5344CB8AC3E}">
        <p14:creationId xmlns:p14="http://schemas.microsoft.com/office/powerpoint/2010/main" val="1266774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16433320-C5D7-452A-9A98-AB317D17F39A}" type="slidenum">
              <a:rPr lang="it-IT" smtClean="0"/>
              <a:t>3</a:t>
            </a:fld>
            <a:endParaRPr lang="it-IT"/>
          </a:p>
        </p:txBody>
      </p:sp>
    </p:spTree>
    <p:extLst>
      <p:ext uri="{BB962C8B-B14F-4D97-AF65-F5344CB8AC3E}">
        <p14:creationId xmlns:p14="http://schemas.microsoft.com/office/powerpoint/2010/main" val="279543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45249-DF7B-2148-44E2-81F4A6868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4CCB8-14D7-A088-CC8F-D1E95C8E5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65986-2811-56A4-F358-90A5589EE4BD}"/>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E7CE5BAC-4AC8-3F22-EB55-F491D23F5C62}"/>
              </a:ext>
            </a:extLst>
          </p:cNvPr>
          <p:cNvSpPr>
            <a:spLocks noGrp="1"/>
          </p:cNvSpPr>
          <p:nvPr>
            <p:ph type="sldNum" sz="quarter" idx="5"/>
          </p:nvPr>
        </p:nvSpPr>
        <p:spPr/>
        <p:txBody>
          <a:bodyPr/>
          <a:lstStyle/>
          <a:p>
            <a:fld id="{16433320-C5D7-452A-9A98-AB317D17F39A}" type="slidenum">
              <a:rPr lang="it-IT" smtClean="0"/>
              <a:t>17</a:t>
            </a:fld>
            <a:endParaRPr lang="it-IT"/>
          </a:p>
        </p:txBody>
      </p:sp>
    </p:spTree>
    <p:extLst>
      <p:ext uri="{BB962C8B-B14F-4D97-AF65-F5344CB8AC3E}">
        <p14:creationId xmlns:p14="http://schemas.microsoft.com/office/powerpoint/2010/main" val="1919403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416D6-D651-30E7-3D4C-95761C1DD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5E7FC-1441-271E-D3E0-594094763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6B011-939F-F822-8982-AB31AE54D669}"/>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923CE9DA-0AC0-8111-1FD4-0B937B47EDBA}"/>
              </a:ext>
            </a:extLst>
          </p:cNvPr>
          <p:cNvSpPr>
            <a:spLocks noGrp="1"/>
          </p:cNvSpPr>
          <p:nvPr>
            <p:ph type="sldNum" sz="quarter" idx="5"/>
          </p:nvPr>
        </p:nvSpPr>
        <p:spPr/>
        <p:txBody>
          <a:bodyPr/>
          <a:lstStyle/>
          <a:p>
            <a:fld id="{16433320-C5D7-452A-9A98-AB317D17F39A}" type="slidenum">
              <a:rPr lang="it-IT" smtClean="0"/>
              <a:t>19</a:t>
            </a:fld>
            <a:endParaRPr lang="it-IT"/>
          </a:p>
        </p:txBody>
      </p:sp>
    </p:spTree>
    <p:extLst>
      <p:ext uri="{BB962C8B-B14F-4D97-AF65-F5344CB8AC3E}">
        <p14:creationId xmlns:p14="http://schemas.microsoft.com/office/powerpoint/2010/main" val="1832070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6908-8064-19D0-04F9-F12C5A688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C72FD-FED4-D3A6-4690-CE77DEE90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A9444-EB9F-EA9F-7728-C97817405A71}"/>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A987111F-4DE2-CC2A-F64D-AB023AB1387C}"/>
              </a:ext>
            </a:extLst>
          </p:cNvPr>
          <p:cNvSpPr>
            <a:spLocks noGrp="1"/>
          </p:cNvSpPr>
          <p:nvPr>
            <p:ph type="sldNum" sz="quarter" idx="5"/>
          </p:nvPr>
        </p:nvSpPr>
        <p:spPr/>
        <p:txBody>
          <a:bodyPr/>
          <a:lstStyle/>
          <a:p>
            <a:fld id="{16433320-C5D7-452A-9A98-AB317D17F39A}" type="slidenum">
              <a:rPr lang="it-IT" smtClean="0"/>
              <a:t>22</a:t>
            </a:fld>
            <a:endParaRPr lang="it-IT"/>
          </a:p>
        </p:txBody>
      </p:sp>
    </p:spTree>
    <p:extLst>
      <p:ext uri="{BB962C8B-B14F-4D97-AF65-F5344CB8AC3E}">
        <p14:creationId xmlns:p14="http://schemas.microsoft.com/office/powerpoint/2010/main" val="404944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24544-710C-2D3A-4E7F-C86D54EB0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7AB29E-5E2A-034A-445D-16F4C37D7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53F84-E816-AA5E-BBDD-87EB03EC51FF}"/>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D3D4C2EC-EA3B-5C5C-555C-E8C6CA50334B}"/>
              </a:ext>
            </a:extLst>
          </p:cNvPr>
          <p:cNvSpPr>
            <a:spLocks noGrp="1"/>
          </p:cNvSpPr>
          <p:nvPr>
            <p:ph type="sldNum" sz="quarter" idx="5"/>
          </p:nvPr>
        </p:nvSpPr>
        <p:spPr/>
        <p:txBody>
          <a:bodyPr/>
          <a:lstStyle/>
          <a:p>
            <a:fld id="{16433320-C5D7-452A-9A98-AB317D17F39A}" type="slidenum">
              <a:rPr lang="it-IT" smtClean="0"/>
              <a:t>25</a:t>
            </a:fld>
            <a:endParaRPr lang="it-IT"/>
          </a:p>
        </p:txBody>
      </p:sp>
    </p:spTree>
    <p:extLst>
      <p:ext uri="{BB962C8B-B14F-4D97-AF65-F5344CB8AC3E}">
        <p14:creationId xmlns:p14="http://schemas.microsoft.com/office/powerpoint/2010/main" val="18661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5D9C-F43D-0C3A-4F90-AA9CD6EB2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95C86-C442-E01F-9AA8-D9DF52BBB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933D5-CD24-3C01-5471-C30BD95AFE54}"/>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EBBD2860-BDA9-2C8F-C824-E9791D686AE9}"/>
              </a:ext>
            </a:extLst>
          </p:cNvPr>
          <p:cNvSpPr>
            <a:spLocks noGrp="1"/>
          </p:cNvSpPr>
          <p:nvPr>
            <p:ph type="sldNum" sz="quarter" idx="5"/>
          </p:nvPr>
        </p:nvSpPr>
        <p:spPr/>
        <p:txBody>
          <a:bodyPr/>
          <a:lstStyle/>
          <a:p>
            <a:fld id="{16433320-C5D7-452A-9A98-AB317D17F39A}" type="slidenum">
              <a:rPr lang="it-IT" smtClean="0"/>
              <a:t>4</a:t>
            </a:fld>
            <a:endParaRPr lang="it-IT"/>
          </a:p>
        </p:txBody>
      </p:sp>
    </p:spTree>
    <p:extLst>
      <p:ext uri="{BB962C8B-B14F-4D97-AF65-F5344CB8AC3E}">
        <p14:creationId xmlns:p14="http://schemas.microsoft.com/office/powerpoint/2010/main" val="143021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EDA04-4DF1-5278-1086-104E62835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0E91C-9195-2BFA-7CFB-F0A99DA1D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967C3-897C-4845-6F3A-7E7134DAC927}"/>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68836F99-1D76-7AD2-8019-CA2F640F5855}"/>
              </a:ext>
            </a:extLst>
          </p:cNvPr>
          <p:cNvSpPr>
            <a:spLocks noGrp="1"/>
          </p:cNvSpPr>
          <p:nvPr>
            <p:ph type="sldNum" sz="quarter" idx="5"/>
          </p:nvPr>
        </p:nvSpPr>
        <p:spPr/>
        <p:txBody>
          <a:bodyPr/>
          <a:lstStyle/>
          <a:p>
            <a:fld id="{16433320-C5D7-452A-9A98-AB317D17F39A}" type="slidenum">
              <a:rPr lang="it-IT" smtClean="0"/>
              <a:t>5</a:t>
            </a:fld>
            <a:endParaRPr lang="it-IT"/>
          </a:p>
        </p:txBody>
      </p:sp>
    </p:spTree>
    <p:extLst>
      <p:ext uri="{BB962C8B-B14F-4D97-AF65-F5344CB8AC3E}">
        <p14:creationId xmlns:p14="http://schemas.microsoft.com/office/powerpoint/2010/main" val="40205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A31E8-7582-CC6F-D2BC-D6938E09F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EC9A4-8F56-F476-98F3-F14BFCBBD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271F7-30F4-D659-ECD3-FA6DE0D88782}"/>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76FDC355-D6F8-70E7-81DE-196AA43744B5}"/>
              </a:ext>
            </a:extLst>
          </p:cNvPr>
          <p:cNvSpPr>
            <a:spLocks noGrp="1"/>
          </p:cNvSpPr>
          <p:nvPr>
            <p:ph type="sldNum" sz="quarter" idx="5"/>
          </p:nvPr>
        </p:nvSpPr>
        <p:spPr/>
        <p:txBody>
          <a:bodyPr/>
          <a:lstStyle/>
          <a:p>
            <a:fld id="{16433320-C5D7-452A-9A98-AB317D17F39A}" type="slidenum">
              <a:rPr lang="it-IT" smtClean="0"/>
              <a:t>6</a:t>
            </a:fld>
            <a:endParaRPr lang="it-IT"/>
          </a:p>
        </p:txBody>
      </p:sp>
    </p:spTree>
    <p:extLst>
      <p:ext uri="{BB962C8B-B14F-4D97-AF65-F5344CB8AC3E}">
        <p14:creationId xmlns:p14="http://schemas.microsoft.com/office/powerpoint/2010/main" val="231961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648B-ED51-A396-5D44-E66F9275D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16DEC-9E9B-30F0-F5F7-57BDFE96D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7716A-5EC8-DC0F-0BF0-9D586FA707C5}"/>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398B4882-0750-42B8-DE9E-B0C5F49FAF24}"/>
              </a:ext>
            </a:extLst>
          </p:cNvPr>
          <p:cNvSpPr>
            <a:spLocks noGrp="1"/>
          </p:cNvSpPr>
          <p:nvPr>
            <p:ph type="sldNum" sz="quarter" idx="5"/>
          </p:nvPr>
        </p:nvSpPr>
        <p:spPr/>
        <p:txBody>
          <a:bodyPr/>
          <a:lstStyle/>
          <a:p>
            <a:fld id="{16433320-C5D7-452A-9A98-AB317D17F39A}" type="slidenum">
              <a:rPr lang="it-IT" smtClean="0"/>
              <a:t>7</a:t>
            </a:fld>
            <a:endParaRPr lang="it-IT"/>
          </a:p>
        </p:txBody>
      </p:sp>
    </p:spTree>
    <p:extLst>
      <p:ext uri="{BB962C8B-B14F-4D97-AF65-F5344CB8AC3E}">
        <p14:creationId xmlns:p14="http://schemas.microsoft.com/office/powerpoint/2010/main" val="227217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F2936-3C45-3913-E300-E2E90F623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3251A-8AAE-6BA5-AB64-64B7AF73F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EABB4-AE94-CA1D-431F-2F4D0C61D10A}"/>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B4A2DCCE-4CDE-461F-F31E-6344124E7A2A}"/>
              </a:ext>
            </a:extLst>
          </p:cNvPr>
          <p:cNvSpPr>
            <a:spLocks noGrp="1"/>
          </p:cNvSpPr>
          <p:nvPr>
            <p:ph type="sldNum" sz="quarter" idx="5"/>
          </p:nvPr>
        </p:nvSpPr>
        <p:spPr/>
        <p:txBody>
          <a:bodyPr/>
          <a:lstStyle/>
          <a:p>
            <a:fld id="{16433320-C5D7-452A-9A98-AB317D17F39A}" type="slidenum">
              <a:rPr lang="it-IT" smtClean="0"/>
              <a:t>8</a:t>
            </a:fld>
            <a:endParaRPr lang="it-IT"/>
          </a:p>
        </p:txBody>
      </p:sp>
    </p:spTree>
    <p:extLst>
      <p:ext uri="{BB962C8B-B14F-4D97-AF65-F5344CB8AC3E}">
        <p14:creationId xmlns:p14="http://schemas.microsoft.com/office/powerpoint/2010/main" val="373444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60E20-CE4A-7ED4-3946-7DDFDA64DE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BFEFB-194C-DB9C-6D9C-9299CA4DF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75D5D8-4591-E360-73C3-D3EF59819488}"/>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C5785373-4284-1CAC-C4FC-F2BC36687BB4}"/>
              </a:ext>
            </a:extLst>
          </p:cNvPr>
          <p:cNvSpPr>
            <a:spLocks noGrp="1"/>
          </p:cNvSpPr>
          <p:nvPr>
            <p:ph type="sldNum" sz="quarter" idx="5"/>
          </p:nvPr>
        </p:nvSpPr>
        <p:spPr/>
        <p:txBody>
          <a:bodyPr/>
          <a:lstStyle/>
          <a:p>
            <a:fld id="{16433320-C5D7-452A-9A98-AB317D17F39A}" type="slidenum">
              <a:rPr lang="it-IT" smtClean="0"/>
              <a:t>9</a:t>
            </a:fld>
            <a:endParaRPr lang="it-IT"/>
          </a:p>
        </p:txBody>
      </p:sp>
    </p:spTree>
    <p:extLst>
      <p:ext uri="{BB962C8B-B14F-4D97-AF65-F5344CB8AC3E}">
        <p14:creationId xmlns:p14="http://schemas.microsoft.com/office/powerpoint/2010/main" val="384753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FFC68-2B43-77CA-5747-3F8974716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A7836-C948-589B-D178-8C10B298F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A28-196D-CCFD-49AD-98A8E160FF11}"/>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C13F9496-DD89-9980-A4EE-16D28D376CC2}"/>
              </a:ext>
            </a:extLst>
          </p:cNvPr>
          <p:cNvSpPr>
            <a:spLocks noGrp="1"/>
          </p:cNvSpPr>
          <p:nvPr>
            <p:ph type="sldNum" sz="quarter" idx="5"/>
          </p:nvPr>
        </p:nvSpPr>
        <p:spPr/>
        <p:txBody>
          <a:bodyPr/>
          <a:lstStyle/>
          <a:p>
            <a:fld id="{16433320-C5D7-452A-9A98-AB317D17F39A}" type="slidenum">
              <a:rPr lang="it-IT" smtClean="0"/>
              <a:t>10</a:t>
            </a:fld>
            <a:endParaRPr lang="it-IT"/>
          </a:p>
        </p:txBody>
      </p:sp>
    </p:spTree>
    <p:extLst>
      <p:ext uri="{BB962C8B-B14F-4D97-AF65-F5344CB8AC3E}">
        <p14:creationId xmlns:p14="http://schemas.microsoft.com/office/powerpoint/2010/main" val="185083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1DAE-B92D-023D-984D-5DFDB8A37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32250-C2C4-B567-5ECF-AF9CBF3BB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50A79-415C-B347-5A60-BF2A7D82BBEF}"/>
              </a:ext>
            </a:extLst>
          </p:cNvPr>
          <p:cNvSpPr>
            <a:spLocks noGrp="1"/>
          </p:cNvSpPr>
          <p:nvPr>
            <p:ph type="body" idx="1"/>
          </p:nvPr>
        </p:nvSpPr>
        <p:spPr/>
        <p:txBody>
          <a:bodyPr/>
          <a:lstStyle/>
          <a:p>
            <a:endParaRPr lang="it-IT" dirty="0"/>
          </a:p>
        </p:txBody>
      </p:sp>
      <p:sp>
        <p:nvSpPr>
          <p:cNvPr id="4" name="Slide Number Placeholder 3">
            <a:extLst>
              <a:ext uri="{FF2B5EF4-FFF2-40B4-BE49-F238E27FC236}">
                <a16:creationId xmlns:a16="http://schemas.microsoft.com/office/drawing/2014/main" id="{CEFE4812-6745-537D-99DF-56E40741F33A}"/>
              </a:ext>
            </a:extLst>
          </p:cNvPr>
          <p:cNvSpPr>
            <a:spLocks noGrp="1"/>
          </p:cNvSpPr>
          <p:nvPr>
            <p:ph type="sldNum" sz="quarter" idx="5"/>
          </p:nvPr>
        </p:nvSpPr>
        <p:spPr/>
        <p:txBody>
          <a:bodyPr/>
          <a:lstStyle/>
          <a:p>
            <a:fld id="{16433320-C5D7-452A-9A98-AB317D17F39A}" type="slidenum">
              <a:rPr lang="it-IT" smtClean="0"/>
              <a:t>11</a:t>
            </a:fld>
            <a:endParaRPr lang="it-IT"/>
          </a:p>
        </p:txBody>
      </p:sp>
    </p:spTree>
    <p:extLst>
      <p:ext uri="{BB962C8B-B14F-4D97-AF65-F5344CB8AC3E}">
        <p14:creationId xmlns:p14="http://schemas.microsoft.com/office/powerpoint/2010/main" val="153708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2/28/2025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029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2/28/2025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0501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2/28/2025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610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2/28/2025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667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2/28/2025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2643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2/28/2025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2680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2/28/2025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223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2/28/2025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4860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2/28/2025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100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2/28/2025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4938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2/28/2025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2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2/28/2025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9418166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5A3695-4A2E-2F6F-D2F3-8921A0EF51FC}"/>
              </a:ext>
            </a:extLst>
          </p:cNvPr>
          <p:cNvPicPr>
            <a:picLocks noChangeAspect="1"/>
          </p:cNvPicPr>
          <p:nvPr/>
        </p:nvPicPr>
        <p:blipFill>
          <a:blip r:embed="rId2">
            <a:extLst>
              <a:ext uri="{28A0092B-C50C-407E-A947-70E740481C1C}">
                <a14:useLocalDpi xmlns:a14="http://schemas.microsoft.com/office/drawing/2010/main" val="0"/>
              </a:ext>
            </a:extLst>
          </a:blip>
          <a:srcRect l="2346" r="3168" b="-2"/>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3A11AC-ECA7-9DE7-8DA7-CF7863948605}"/>
              </a:ext>
            </a:extLst>
          </p:cNvPr>
          <p:cNvSpPr>
            <a:spLocks noGrp="1"/>
          </p:cNvSpPr>
          <p:nvPr>
            <p:ph type="ctrTitle"/>
          </p:nvPr>
        </p:nvSpPr>
        <p:spPr>
          <a:xfrm>
            <a:off x="477981" y="1122363"/>
            <a:ext cx="4023360" cy="3204134"/>
          </a:xfrm>
        </p:spPr>
        <p:txBody>
          <a:bodyPr anchor="b">
            <a:normAutofit/>
          </a:bodyPr>
          <a:lstStyle/>
          <a:p>
            <a:r>
              <a:rPr lang="en-GB" sz="2600" b="0" noProof="0"/>
              <a:t>Exercise 5 -  </a:t>
            </a:r>
            <a:br>
              <a:rPr lang="en-GB" sz="2600" b="0" noProof="0"/>
            </a:br>
            <a:r>
              <a:rPr lang="en-GB" sz="2600" b="0" noProof="0"/>
              <a:t>Process Mining:</a:t>
            </a:r>
            <a:br>
              <a:rPr lang="en-GB" sz="2600" noProof="0"/>
            </a:br>
            <a:r>
              <a:rPr lang="en-US" sz="2600">
                <a:latin typeface="+mn-lt"/>
                <a:ea typeface="+mn-ea"/>
                <a:cs typeface="+mn-cs"/>
              </a:rPr>
              <a:t>Analysis and Modelling of a Loan Application Process through Process Mining and Large Language Models</a:t>
            </a:r>
            <a:endParaRPr lang="en-GB" sz="2600">
              <a:latin typeface="+mn-lt"/>
              <a:ea typeface="+mn-ea"/>
              <a:cs typeface="+mn-cs"/>
            </a:endParaRPr>
          </a:p>
        </p:txBody>
      </p:sp>
      <p:sp>
        <p:nvSpPr>
          <p:cNvPr id="3" name="Subtitle 2">
            <a:extLst>
              <a:ext uri="{FF2B5EF4-FFF2-40B4-BE49-F238E27FC236}">
                <a16:creationId xmlns:a16="http://schemas.microsoft.com/office/drawing/2014/main" id="{6FCD9B15-6A09-4B07-A13E-7C2ACFB74CF0}"/>
              </a:ext>
            </a:extLst>
          </p:cNvPr>
          <p:cNvSpPr>
            <a:spLocks noGrp="1"/>
          </p:cNvSpPr>
          <p:nvPr>
            <p:ph type="subTitle" idx="1"/>
          </p:nvPr>
        </p:nvSpPr>
        <p:spPr>
          <a:xfrm>
            <a:off x="477980" y="4872922"/>
            <a:ext cx="4023359" cy="1208141"/>
          </a:xfrm>
        </p:spPr>
        <p:txBody>
          <a:bodyPr>
            <a:normAutofit/>
          </a:bodyPr>
          <a:lstStyle/>
          <a:p>
            <a:r>
              <a:rPr lang="en-GB" sz="2000" noProof="0" dirty="0"/>
              <a:t>Saccotelli Leonardo - 761047</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E219A618-C841-FF12-92B8-648FB0E9CBF1}"/>
              </a:ext>
            </a:extLst>
          </p:cNvPr>
          <p:cNvSpPr txBox="1">
            <a:spLocks/>
          </p:cNvSpPr>
          <p:nvPr/>
        </p:nvSpPr>
        <p:spPr>
          <a:xfrm>
            <a:off x="458169" y="2658111"/>
            <a:ext cx="4023360" cy="141107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spcAft>
                <a:spcPts val="600"/>
              </a:spcAft>
            </a:pPr>
            <a:br>
              <a:rPr lang="en-GB" sz="3100" noProof="0"/>
            </a:br>
            <a:endParaRPr lang="en-GB" sz="3100" noProof="0"/>
          </a:p>
        </p:txBody>
      </p:sp>
    </p:spTree>
    <p:extLst>
      <p:ext uri="{BB962C8B-B14F-4D97-AF65-F5344CB8AC3E}">
        <p14:creationId xmlns:p14="http://schemas.microsoft.com/office/powerpoint/2010/main" val="15921106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86800-0FBA-917C-AFCB-FB29C27EC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329FE-30C1-D1D5-417F-36C69B494433}"/>
              </a:ext>
            </a:extLst>
          </p:cNvPr>
          <p:cNvSpPr>
            <a:spLocks noGrp="1"/>
          </p:cNvSpPr>
          <p:nvPr>
            <p:ph type="title"/>
          </p:nvPr>
        </p:nvSpPr>
        <p:spPr/>
        <p:txBody>
          <a:bodyPr/>
          <a:lstStyle/>
          <a:p>
            <a:r>
              <a:rPr lang="it-IT" dirty="0"/>
              <a:t>Application Event Log</a:t>
            </a:r>
          </a:p>
        </p:txBody>
      </p:sp>
      <p:sp>
        <p:nvSpPr>
          <p:cNvPr id="3" name="Content Placeholder 2">
            <a:extLst>
              <a:ext uri="{FF2B5EF4-FFF2-40B4-BE49-F238E27FC236}">
                <a16:creationId xmlns:a16="http://schemas.microsoft.com/office/drawing/2014/main" id="{9213827C-E564-B79B-3B00-F7BE320709E9}"/>
              </a:ext>
            </a:extLst>
          </p:cNvPr>
          <p:cNvSpPr>
            <a:spLocks noGrp="1"/>
          </p:cNvSpPr>
          <p:nvPr>
            <p:ph idx="1"/>
          </p:nvPr>
        </p:nvSpPr>
        <p:spPr>
          <a:xfrm>
            <a:off x="409214" y="2380023"/>
            <a:ext cx="1899907" cy="487001"/>
          </a:xfrm>
        </p:spPr>
        <p:txBody>
          <a:bodyPr>
            <a:noAutofit/>
          </a:bodyPr>
          <a:lstStyle/>
          <a:p>
            <a:pPr marL="0" indent="0" algn="l">
              <a:buNone/>
            </a:pPr>
            <a:r>
              <a:rPr lang="it-IT" sz="2000" b="1" dirty="0"/>
              <a:t>Alpha </a:t>
            </a:r>
            <a:r>
              <a:rPr lang="it-IT" sz="2000" b="1" dirty="0" err="1"/>
              <a:t>Miner</a:t>
            </a:r>
            <a:endParaRPr lang="it-IT" sz="2000" b="1" i="0" u="none" strike="noStrike" baseline="0" dirty="0">
              <a:latin typeface="LMSans10-Regular"/>
            </a:endParaRPr>
          </a:p>
        </p:txBody>
      </p:sp>
      <p:pic>
        <p:nvPicPr>
          <p:cNvPr id="9" name="Picture 8" descr="A diagram of a flowchart&#10;&#10;AI-generated content may be incorrect.">
            <a:extLst>
              <a:ext uri="{FF2B5EF4-FFF2-40B4-BE49-F238E27FC236}">
                <a16:creationId xmlns:a16="http://schemas.microsoft.com/office/drawing/2014/main" id="{80409E89-9971-8DE5-D251-426CC3F53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202" y="2555331"/>
            <a:ext cx="6253200" cy="1923196"/>
          </a:xfrm>
          <a:prstGeom prst="rect">
            <a:avLst/>
          </a:prstGeom>
        </p:spPr>
      </p:pic>
      <p:pic>
        <p:nvPicPr>
          <p:cNvPr id="11" name="Picture 10" descr="A diagram of a diagram&#10;&#10;AI-generated content may be incorrect.">
            <a:extLst>
              <a:ext uri="{FF2B5EF4-FFF2-40B4-BE49-F238E27FC236}">
                <a16:creationId xmlns:a16="http://schemas.microsoft.com/office/drawing/2014/main" id="{0409609A-9A71-A3D9-A619-5A024D8F3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14" y="4478527"/>
            <a:ext cx="11325269" cy="2118440"/>
          </a:xfrm>
          <a:prstGeom prst="rect">
            <a:avLst/>
          </a:prstGeom>
        </p:spPr>
      </p:pic>
      <p:sp>
        <p:nvSpPr>
          <p:cNvPr id="4" name="Content Placeholder 2">
            <a:extLst>
              <a:ext uri="{FF2B5EF4-FFF2-40B4-BE49-F238E27FC236}">
                <a16:creationId xmlns:a16="http://schemas.microsoft.com/office/drawing/2014/main" id="{D4AA994A-2BAF-606E-287C-9875CCDCDD6E}"/>
              </a:ext>
            </a:extLst>
          </p:cNvPr>
          <p:cNvSpPr txBox="1">
            <a:spLocks/>
          </p:cNvSpPr>
          <p:nvPr/>
        </p:nvSpPr>
        <p:spPr>
          <a:xfrm>
            <a:off x="5726202" y="2380023"/>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Heuristics</a:t>
            </a:r>
            <a:r>
              <a:rPr lang="it-IT" sz="2000" b="1" dirty="0"/>
              <a:t> </a:t>
            </a:r>
            <a:r>
              <a:rPr lang="it-IT" sz="2000" b="1" dirty="0" err="1"/>
              <a:t>Miner</a:t>
            </a:r>
            <a:endParaRPr lang="it-IT" sz="2000" b="1" dirty="0">
              <a:latin typeface="LMSans10-Regular"/>
            </a:endParaRPr>
          </a:p>
        </p:txBody>
      </p:sp>
      <p:sp>
        <p:nvSpPr>
          <p:cNvPr id="6" name="Content Placeholder 2">
            <a:extLst>
              <a:ext uri="{FF2B5EF4-FFF2-40B4-BE49-F238E27FC236}">
                <a16:creationId xmlns:a16="http://schemas.microsoft.com/office/drawing/2014/main" id="{E01A8C46-3E09-C9D6-3D3C-16F84AB190B9}"/>
              </a:ext>
            </a:extLst>
          </p:cNvPr>
          <p:cNvSpPr txBox="1">
            <a:spLocks/>
          </p:cNvSpPr>
          <p:nvPr/>
        </p:nvSpPr>
        <p:spPr>
          <a:xfrm>
            <a:off x="339300" y="4655737"/>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Inductive</a:t>
            </a:r>
            <a:r>
              <a:rPr lang="it-IT" sz="2000" b="1" dirty="0"/>
              <a:t> </a:t>
            </a:r>
            <a:r>
              <a:rPr lang="it-IT" sz="2000" b="1" dirty="0" err="1"/>
              <a:t>Miner</a:t>
            </a:r>
            <a:endParaRPr lang="it-IT" sz="2000" b="1" dirty="0">
              <a:latin typeface="LMSans10-Regular"/>
            </a:endParaRPr>
          </a:p>
        </p:txBody>
      </p:sp>
      <p:pic>
        <p:nvPicPr>
          <p:cNvPr id="7" name="Picture 6" descr="A diagram of a diagram&#10;&#10;AI-generated content may be incorrect.">
            <a:extLst>
              <a:ext uri="{FF2B5EF4-FFF2-40B4-BE49-F238E27FC236}">
                <a16:creationId xmlns:a16="http://schemas.microsoft.com/office/drawing/2014/main" id="{80600259-98F0-0D20-8D1B-08305CE70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18" y="2867025"/>
            <a:ext cx="4910468" cy="1683024"/>
          </a:xfrm>
          <a:prstGeom prst="rect">
            <a:avLst/>
          </a:prstGeom>
        </p:spPr>
      </p:pic>
    </p:spTree>
    <p:extLst>
      <p:ext uri="{BB962C8B-B14F-4D97-AF65-F5344CB8AC3E}">
        <p14:creationId xmlns:p14="http://schemas.microsoft.com/office/powerpoint/2010/main" val="42535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8946-C118-EA55-42C7-FDE69D4AF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6619A-967C-3872-A809-6E5CC543FA02}"/>
              </a:ext>
            </a:extLst>
          </p:cNvPr>
          <p:cNvSpPr>
            <a:spLocks noGrp="1"/>
          </p:cNvSpPr>
          <p:nvPr>
            <p:ph type="title"/>
          </p:nvPr>
        </p:nvSpPr>
        <p:spPr/>
        <p:txBody>
          <a:bodyPr/>
          <a:lstStyle/>
          <a:p>
            <a:r>
              <a:rPr lang="it-IT" dirty="0"/>
              <a:t>Application Event Log</a:t>
            </a:r>
          </a:p>
        </p:txBody>
      </p:sp>
      <p:sp>
        <p:nvSpPr>
          <p:cNvPr id="12" name="Content Placeholder 2">
            <a:extLst>
              <a:ext uri="{FF2B5EF4-FFF2-40B4-BE49-F238E27FC236}">
                <a16:creationId xmlns:a16="http://schemas.microsoft.com/office/drawing/2014/main" id="{8B2250B3-9345-9315-C4B1-760D250F9712}"/>
              </a:ext>
            </a:extLst>
          </p:cNvPr>
          <p:cNvSpPr>
            <a:spLocks noGrp="1"/>
          </p:cNvSpPr>
          <p:nvPr>
            <p:ph idx="1"/>
          </p:nvPr>
        </p:nvSpPr>
        <p:spPr>
          <a:xfrm>
            <a:off x="313278" y="2177547"/>
            <a:ext cx="5739859" cy="4449401"/>
          </a:xfrm>
        </p:spPr>
        <p:txBody>
          <a:bodyPr>
            <a:noAutofit/>
          </a:bodyPr>
          <a:lstStyle/>
          <a:p>
            <a:pPr algn="l"/>
            <a:r>
              <a:rPr lang="en-US" sz="2000" b="1" i="0" u="none" strike="noStrike" baseline="0" dirty="0">
                <a:solidFill>
                  <a:srgbClr val="000000"/>
                </a:solidFill>
                <a:latin typeface="LMSans10-Regular"/>
              </a:rPr>
              <a:t>Alpha Miner </a:t>
            </a:r>
            <a:r>
              <a:rPr lang="en-US" sz="2000" b="0" i="0" u="none" strike="noStrike" baseline="0" dirty="0">
                <a:solidFill>
                  <a:srgbClr val="000000"/>
                </a:solidFill>
                <a:latin typeface="LMSans10-Regular"/>
              </a:rPr>
              <a:t>achieves high precision, ensuring strict adherence to the log but at the cost of lower fitness, as it fails to capture all behavioral variations.</a:t>
            </a:r>
            <a:endParaRPr lang="en-US" sz="2000" b="1" i="0" u="none" strike="noStrike" baseline="0" dirty="0">
              <a:latin typeface="LMSans10-Regular"/>
            </a:endParaRPr>
          </a:p>
          <a:p>
            <a:pPr algn="l"/>
            <a:r>
              <a:rPr lang="en-US" sz="2000" b="1" i="0" u="none" strike="noStrike" baseline="0" dirty="0">
                <a:solidFill>
                  <a:srgbClr val="000000"/>
                </a:solidFill>
                <a:latin typeface="LMSans10-Regular"/>
              </a:rPr>
              <a:t>Heuristics Miner </a:t>
            </a:r>
            <a:r>
              <a:rPr lang="en-US" sz="2000" b="0" i="0" u="none" strike="noStrike" baseline="0" dirty="0">
                <a:solidFill>
                  <a:srgbClr val="000000"/>
                </a:solidFill>
                <a:latin typeface="LMSans10-Regular"/>
              </a:rPr>
              <a:t>balances fitness and generalization, capturing key process patterns while handling noise better than Alpha Miner. </a:t>
            </a:r>
          </a:p>
          <a:p>
            <a:pPr algn="l"/>
            <a:r>
              <a:rPr lang="en-US" sz="2000" b="1" i="0" u="none" strike="noStrike" baseline="0" dirty="0">
                <a:solidFill>
                  <a:srgbClr val="000000"/>
                </a:solidFill>
                <a:latin typeface="LMSans10-Regular"/>
              </a:rPr>
              <a:t>Inductive Miner </a:t>
            </a:r>
            <a:r>
              <a:rPr lang="en-US" sz="2000" b="0" i="0" u="none" strike="noStrike" baseline="0" dirty="0">
                <a:solidFill>
                  <a:srgbClr val="000000"/>
                </a:solidFill>
                <a:latin typeface="LMSans10-Regular"/>
              </a:rPr>
              <a:t>achieves perfect fitness, capturing all variations in the log while maintaining high generalization. This makes it robust for predictive applications. It also produces the simplest models, enhancing interpretability.</a:t>
            </a:r>
            <a:endParaRPr lang="it-IT" sz="2000" b="1" i="0" u="none" strike="noStrike" baseline="0" dirty="0">
              <a:latin typeface="LMSans10-Regular"/>
            </a:endParaRPr>
          </a:p>
        </p:txBody>
      </p:sp>
      <p:pic>
        <p:nvPicPr>
          <p:cNvPr id="14" name="Picture 13" descr="A group of colorful bars&#10;&#10;AI-generated content may be incorrect.">
            <a:extLst>
              <a:ext uri="{FF2B5EF4-FFF2-40B4-BE49-F238E27FC236}">
                <a16:creationId xmlns:a16="http://schemas.microsoft.com/office/drawing/2014/main" id="{F50F314C-5A75-53DE-B9BF-59D1251C3881}"/>
              </a:ext>
            </a:extLst>
          </p:cNvPr>
          <p:cNvPicPr>
            <a:picLocks noChangeAspect="1"/>
          </p:cNvPicPr>
          <p:nvPr/>
        </p:nvPicPr>
        <p:blipFill>
          <a:blip r:embed="rId3">
            <a:extLst>
              <a:ext uri="{28A0092B-C50C-407E-A947-70E740481C1C}">
                <a14:useLocalDpi xmlns:a14="http://schemas.microsoft.com/office/drawing/2010/main" val="0"/>
              </a:ext>
            </a:extLst>
          </a:blip>
          <a:srcRect l="6771" t="5625" r="7973"/>
          <a:stretch/>
        </p:blipFill>
        <p:spPr>
          <a:xfrm>
            <a:off x="6362721" y="2177547"/>
            <a:ext cx="5334000" cy="2952238"/>
          </a:xfrm>
          <a:prstGeom prst="rect">
            <a:avLst/>
          </a:prstGeom>
        </p:spPr>
      </p:pic>
      <p:graphicFrame>
        <p:nvGraphicFramePr>
          <p:cNvPr id="17" name="Table 16">
            <a:extLst>
              <a:ext uri="{FF2B5EF4-FFF2-40B4-BE49-F238E27FC236}">
                <a16:creationId xmlns:a16="http://schemas.microsoft.com/office/drawing/2014/main" id="{93DC8802-275F-0EF9-4C34-7AC45B706C59}"/>
              </a:ext>
            </a:extLst>
          </p:cNvPr>
          <p:cNvGraphicFramePr>
            <a:graphicFrameLocks noGrp="1"/>
          </p:cNvGraphicFramePr>
          <p:nvPr>
            <p:extLst>
              <p:ext uri="{D42A27DB-BD31-4B8C-83A1-F6EECF244321}">
                <p14:modId xmlns:p14="http://schemas.microsoft.com/office/powerpoint/2010/main" val="1773269026"/>
              </p:ext>
            </p:extLst>
          </p:nvPr>
        </p:nvGraphicFramePr>
        <p:xfrm>
          <a:off x="6096000" y="5129785"/>
          <a:ext cx="5910305" cy="1408410"/>
        </p:xfrm>
        <a:graphic>
          <a:graphicData uri="http://schemas.openxmlformats.org/drawingml/2006/table">
            <a:tbl>
              <a:tblPr firstRow="1" bandRow="1">
                <a:tableStyleId>{68D230F3-CF80-4859-8CE7-A43EE81993B5}</a:tableStyleId>
              </a:tblPr>
              <a:tblGrid>
                <a:gridCol w="1100455">
                  <a:extLst>
                    <a:ext uri="{9D8B030D-6E8A-4147-A177-3AD203B41FA5}">
                      <a16:colId xmlns:a16="http://schemas.microsoft.com/office/drawing/2014/main" val="3408427231"/>
                    </a:ext>
                  </a:extLst>
                </a:gridCol>
                <a:gridCol w="860743">
                  <a:extLst>
                    <a:ext uri="{9D8B030D-6E8A-4147-A177-3AD203B41FA5}">
                      <a16:colId xmlns:a16="http://schemas.microsoft.com/office/drawing/2014/main" val="3364706911"/>
                    </a:ext>
                  </a:extLst>
                </a:gridCol>
                <a:gridCol w="1035367">
                  <a:extLst>
                    <a:ext uri="{9D8B030D-6E8A-4147-A177-3AD203B41FA5}">
                      <a16:colId xmlns:a16="http://schemas.microsoft.com/office/drawing/2014/main" val="4205204594"/>
                    </a:ext>
                  </a:extLst>
                </a:gridCol>
                <a:gridCol w="1487805">
                  <a:extLst>
                    <a:ext uri="{9D8B030D-6E8A-4147-A177-3AD203B41FA5}">
                      <a16:colId xmlns:a16="http://schemas.microsoft.com/office/drawing/2014/main" val="1035334402"/>
                    </a:ext>
                  </a:extLst>
                </a:gridCol>
                <a:gridCol w="1425935">
                  <a:extLst>
                    <a:ext uri="{9D8B030D-6E8A-4147-A177-3AD203B41FA5}">
                      <a16:colId xmlns:a16="http://schemas.microsoft.com/office/drawing/2014/main" val="2783795172"/>
                    </a:ext>
                  </a:extLst>
                </a:gridCol>
              </a:tblGrid>
              <a:tr h="364470">
                <a:tc>
                  <a:txBody>
                    <a:bodyPr/>
                    <a:lstStyle/>
                    <a:p>
                      <a:pPr algn="ctr"/>
                      <a:endParaRPr lang="it-IT" sz="1400" dirty="0"/>
                    </a:p>
                  </a:txBody>
                  <a:tcPr anchor="ctr"/>
                </a:tc>
                <a:tc>
                  <a:txBody>
                    <a:bodyPr/>
                    <a:lstStyle/>
                    <a:p>
                      <a:pPr algn="ctr"/>
                      <a:r>
                        <a:rPr lang="it-IT" sz="1400" dirty="0"/>
                        <a:t>Fitness</a:t>
                      </a:r>
                    </a:p>
                  </a:txBody>
                  <a:tcPr anchor="ctr"/>
                </a:tc>
                <a:tc>
                  <a:txBody>
                    <a:bodyPr/>
                    <a:lstStyle/>
                    <a:p>
                      <a:pPr algn="ctr"/>
                      <a:r>
                        <a:rPr lang="it-IT" sz="1400" dirty="0"/>
                        <a:t>Precision</a:t>
                      </a:r>
                    </a:p>
                  </a:txBody>
                  <a:tcPr anchor="ctr"/>
                </a:tc>
                <a:tc>
                  <a:txBody>
                    <a:bodyPr/>
                    <a:lstStyle/>
                    <a:p>
                      <a:pPr algn="ctr"/>
                      <a:r>
                        <a:rPr lang="it-IT" sz="1400" dirty="0" err="1"/>
                        <a:t>Generalization</a:t>
                      </a:r>
                      <a:endParaRPr lang="it-IT" sz="1400" dirty="0"/>
                    </a:p>
                  </a:txBody>
                  <a:tcPr anchor="ctr"/>
                </a:tc>
                <a:tc>
                  <a:txBody>
                    <a:bodyPr/>
                    <a:lstStyle/>
                    <a:p>
                      <a:pPr algn="ctr"/>
                      <a:r>
                        <a:rPr lang="it-IT" sz="1400" dirty="0" err="1"/>
                        <a:t>Simplicity</a:t>
                      </a:r>
                      <a:endParaRPr lang="it-IT" sz="1400" dirty="0"/>
                    </a:p>
                  </a:txBody>
                  <a:tcPr anchor="ctr"/>
                </a:tc>
                <a:extLst>
                  <a:ext uri="{0D108BD9-81ED-4DB2-BD59-A6C34878D82A}">
                    <a16:rowId xmlns:a16="http://schemas.microsoft.com/office/drawing/2014/main" val="3588761388"/>
                  </a:ext>
                </a:extLst>
              </a:tr>
              <a:tr h="364470">
                <a:tc>
                  <a:txBody>
                    <a:bodyPr/>
                    <a:lstStyle/>
                    <a:p>
                      <a:pPr algn="ctr"/>
                      <a:r>
                        <a:rPr lang="it-IT" sz="1400" b="1" strike="noStrike" dirty="0"/>
                        <a:t>Alpha</a:t>
                      </a:r>
                    </a:p>
                  </a:txBody>
                  <a:tcPr anchor="ctr"/>
                </a:tc>
                <a:tc>
                  <a:txBody>
                    <a:bodyPr/>
                    <a:lstStyle/>
                    <a:p>
                      <a:pPr algn="ctr"/>
                      <a:r>
                        <a:rPr lang="it-IT" sz="1400" dirty="0"/>
                        <a:t>0.70</a:t>
                      </a:r>
                    </a:p>
                  </a:txBody>
                  <a:tcPr anchor="ctr"/>
                </a:tc>
                <a:tc>
                  <a:txBody>
                    <a:bodyPr/>
                    <a:lstStyle/>
                    <a:p>
                      <a:pPr algn="ctr"/>
                      <a:r>
                        <a:rPr lang="it-IT" sz="1400" dirty="0"/>
                        <a:t>1.00</a:t>
                      </a:r>
                    </a:p>
                  </a:txBody>
                  <a:tcPr anchor="ctr"/>
                </a:tc>
                <a:tc>
                  <a:txBody>
                    <a:bodyPr/>
                    <a:lstStyle/>
                    <a:p>
                      <a:pPr algn="ctr"/>
                      <a:r>
                        <a:rPr lang="it-IT" sz="1400" dirty="0"/>
                        <a:t>0.98</a:t>
                      </a:r>
                    </a:p>
                  </a:txBody>
                  <a:tcPr anchor="ctr"/>
                </a:tc>
                <a:tc>
                  <a:txBody>
                    <a:bodyPr/>
                    <a:lstStyle/>
                    <a:p>
                      <a:pPr algn="ctr"/>
                      <a:r>
                        <a:rPr lang="it-IT" sz="1400" dirty="0"/>
                        <a:t>0.37</a:t>
                      </a:r>
                    </a:p>
                  </a:txBody>
                  <a:tcPr anchor="ctr"/>
                </a:tc>
                <a:extLst>
                  <a:ext uri="{0D108BD9-81ED-4DB2-BD59-A6C34878D82A}">
                    <a16:rowId xmlns:a16="http://schemas.microsoft.com/office/drawing/2014/main" val="854767594"/>
                  </a:ext>
                </a:extLst>
              </a:tr>
              <a:tr h="315000">
                <a:tc>
                  <a:txBody>
                    <a:bodyPr/>
                    <a:lstStyle/>
                    <a:p>
                      <a:pPr algn="ctr"/>
                      <a:r>
                        <a:rPr lang="it-IT" sz="1400" b="1" strike="noStrike" dirty="0" err="1"/>
                        <a:t>Heuristics</a:t>
                      </a:r>
                      <a:endParaRPr lang="it-IT" sz="1400" b="1" strike="noStrike" dirty="0"/>
                    </a:p>
                  </a:txBody>
                  <a:tcPr anchor="ctr"/>
                </a:tc>
                <a:tc>
                  <a:txBody>
                    <a:bodyPr/>
                    <a:lstStyle/>
                    <a:p>
                      <a:pPr algn="ctr"/>
                      <a:r>
                        <a:rPr lang="it-IT" sz="1400" dirty="0"/>
                        <a:t>0.79</a:t>
                      </a:r>
                    </a:p>
                  </a:txBody>
                  <a:tcPr anchor="ctr"/>
                </a:tc>
                <a:tc>
                  <a:txBody>
                    <a:bodyPr/>
                    <a:lstStyle/>
                    <a:p>
                      <a:pPr algn="ctr"/>
                      <a:r>
                        <a:rPr lang="it-IT" sz="1400" dirty="0"/>
                        <a:t>1.00</a:t>
                      </a:r>
                    </a:p>
                  </a:txBody>
                  <a:tcPr anchor="ctr"/>
                </a:tc>
                <a:tc>
                  <a:txBody>
                    <a:bodyPr/>
                    <a:lstStyle/>
                    <a:p>
                      <a:pPr algn="ctr"/>
                      <a:r>
                        <a:rPr lang="it-IT" sz="1400" dirty="0"/>
                        <a:t>0.89</a:t>
                      </a:r>
                    </a:p>
                  </a:txBody>
                  <a:tcPr anchor="ctr"/>
                </a:tc>
                <a:tc>
                  <a:txBody>
                    <a:bodyPr/>
                    <a:lstStyle/>
                    <a:p>
                      <a:pPr algn="ctr"/>
                      <a:r>
                        <a:rPr lang="it-IT" sz="1400" dirty="0"/>
                        <a:t>0.63</a:t>
                      </a:r>
                    </a:p>
                  </a:txBody>
                  <a:tcPr anchor="ctr"/>
                </a:tc>
                <a:extLst>
                  <a:ext uri="{0D108BD9-81ED-4DB2-BD59-A6C34878D82A}">
                    <a16:rowId xmlns:a16="http://schemas.microsoft.com/office/drawing/2014/main" val="1678328737"/>
                  </a:ext>
                </a:extLst>
              </a:tr>
              <a:tr h="364470">
                <a:tc>
                  <a:txBody>
                    <a:bodyPr/>
                    <a:lstStyle/>
                    <a:p>
                      <a:pPr algn="ctr"/>
                      <a:r>
                        <a:rPr lang="it-IT" sz="1400" b="1" strike="noStrike" dirty="0" err="1"/>
                        <a:t>Inductive</a:t>
                      </a:r>
                      <a:endParaRPr lang="it-IT" sz="1400" b="1" strike="noStrike" dirty="0"/>
                    </a:p>
                  </a:txBody>
                  <a:tcPr anchor="ctr"/>
                </a:tc>
                <a:tc>
                  <a:txBody>
                    <a:bodyPr/>
                    <a:lstStyle/>
                    <a:p>
                      <a:pPr algn="ctr"/>
                      <a:r>
                        <a:rPr lang="it-IT" sz="1400" dirty="0"/>
                        <a:t>1.00</a:t>
                      </a:r>
                    </a:p>
                  </a:txBody>
                  <a:tcPr anchor="ctr"/>
                </a:tc>
                <a:tc>
                  <a:txBody>
                    <a:bodyPr/>
                    <a:lstStyle/>
                    <a:p>
                      <a:pPr algn="ctr"/>
                      <a:r>
                        <a:rPr lang="it-IT" sz="1400" dirty="0"/>
                        <a:t>0.65</a:t>
                      </a:r>
                    </a:p>
                  </a:txBody>
                  <a:tcPr anchor="ctr"/>
                </a:tc>
                <a:tc>
                  <a:txBody>
                    <a:bodyPr/>
                    <a:lstStyle/>
                    <a:p>
                      <a:pPr algn="ctr"/>
                      <a:r>
                        <a:rPr lang="it-IT" sz="1400" dirty="0"/>
                        <a:t>0.98</a:t>
                      </a:r>
                    </a:p>
                  </a:txBody>
                  <a:tcPr anchor="ctr"/>
                </a:tc>
                <a:tc>
                  <a:txBody>
                    <a:bodyPr/>
                    <a:lstStyle/>
                    <a:p>
                      <a:pPr algn="ctr"/>
                      <a:r>
                        <a:rPr lang="it-IT" sz="1400" dirty="0"/>
                        <a:t>0.67</a:t>
                      </a:r>
                    </a:p>
                  </a:txBody>
                  <a:tcPr anchor="ctr"/>
                </a:tc>
                <a:extLst>
                  <a:ext uri="{0D108BD9-81ED-4DB2-BD59-A6C34878D82A}">
                    <a16:rowId xmlns:a16="http://schemas.microsoft.com/office/drawing/2014/main" val="4196057162"/>
                  </a:ext>
                </a:extLst>
              </a:tr>
            </a:tbl>
          </a:graphicData>
        </a:graphic>
      </p:graphicFrame>
    </p:spTree>
    <p:extLst>
      <p:ext uri="{BB962C8B-B14F-4D97-AF65-F5344CB8AC3E}">
        <p14:creationId xmlns:p14="http://schemas.microsoft.com/office/powerpoint/2010/main" val="3428842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C63F6-F8AE-5204-BA8D-3C8F4364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98AEA-BF83-19B4-F423-1F48A536422B}"/>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 Event Log + </a:t>
            </a:r>
            <a:r>
              <a:rPr lang="it-IT" sz="3600" b="1" dirty="0" err="1">
                <a:latin typeface="+mj-lt"/>
                <a:ea typeface="+mj-ea"/>
                <a:cs typeface="+mj-cs"/>
              </a:rPr>
              <a:t>LLMs</a:t>
            </a:r>
            <a:r>
              <a:rPr lang="it-IT" sz="3600" b="1" dirty="0">
                <a:latin typeface="+mj-lt"/>
                <a:ea typeface="+mj-ea"/>
                <a:cs typeface="+mj-cs"/>
              </a:rPr>
              <a:t> (Case </a:t>
            </a:r>
            <a:r>
              <a:rPr lang="it-IT" sz="3600" b="1" dirty="0" err="1">
                <a:latin typeface="+mj-lt"/>
                <a:ea typeface="+mj-ea"/>
                <a:cs typeface="+mj-cs"/>
              </a:rPr>
              <a:t>abstraction</a:t>
            </a:r>
            <a:r>
              <a:rPr lang="it-IT" sz="3600" b="1" dirty="0">
                <a:latin typeface="+mj-lt"/>
                <a:ea typeface="+mj-ea"/>
                <a:cs typeface="+mj-cs"/>
              </a:rPr>
              <a:t>) 1/2</a:t>
            </a:r>
          </a:p>
        </p:txBody>
      </p:sp>
      <p:pic>
        <p:nvPicPr>
          <p:cNvPr id="16" name="Picture 15">
            <a:extLst>
              <a:ext uri="{FF2B5EF4-FFF2-40B4-BE49-F238E27FC236}">
                <a16:creationId xmlns:a16="http://schemas.microsoft.com/office/drawing/2014/main" id="{3666A610-7611-5140-3035-F441A8818E85}"/>
              </a:ext>
            </a:extLst>
          </p:cNvPr>
          <p:cNvPicPr>
            <a:picLocks noChangeAspect="1"/>
          </p:cNvPicPr>
          <p:nvPr/>
        </p:nvPicPr>
        <p:blipFill>
          <a:blip r:embed="rId2"/>
          <a:stretch>
            <a:fillRect/>
          </a:stretch>
        </p:blipFill>
        <p:spPr>
          <a:xfrm>
            <a:off x="0" y="1300011"/>
            <a:ext cx="7050606" cy="4847292"/>
          </a:xfrm>
          <a:prstGeom prst="rect">
            <a:avLst/>
          </a:prstGeom>
        </p:spPr>
      </p:pic>
      <p:pic>
        <p:nvPicPr>
          <p:cNvPr id="18" name="Picture 17">
            <a:extLst>
              <a:ext uri="{FF2B5EF4-FFF2-40B4-BE49-F238E27FC236}">
                <a16:creationId xmlns:a16="http://schemas.microsoft.com/office/drawing/2014/main" id="{6F3B4AF9-6370-A787-52D4-34CAA75172E6}"/>
              </a:ext>
            </a:extLst>
          </p:cNvPr>
          <p:cNvPicPr>
            <a:picLocks noChangeAspect="1"/>
          </p:cNvPicPr>
          <p:nvPr/>
        </p:nvPicPr>
        <p:blipFill>
          <a:blip r:embed="rId3"/>
          <a:stretch>
            <a:fillRect/>
          </a:stretch>
        </p:blipFill>
        <p:spPr>
          <a:xfrm>
            <a:off x="7104940" y="1300011"/>
            <a:ext cx="4982284" cy="4738650"/>
          </a:xfrm>
          <a:prstGeom prst="rect">
            <a:avLst/>
          </a:prstGeom>
        </p:spPr>
      </p:pic>
      <p:sp>
        <p:nvSpPr>
          <p:cNvPr id="3" name="Rectangle 2">
            <a:extLst>
              <a:ext uri="{FF2B5EF4-FFF2-40B4-BE49-F238E27FC236}">
                <a16:creationId xmlns:a16="http://schemas.microsoft.com/office/drawing/2014/main" id="{FFEF6468-0A07-D84F-574E-CB9EC8A6E773}"/>
              </a:ext>
            </a:extLst>
          </p:cNvPr>
          <p:cNvSpPr/>
          <p:nvPr/>
        </p:nvSpPr>
        <p:spPr>
          <a:xfrm>
            <a:off x="7410994" y="2107474"/>
            <a:ext cx="4563292" cy="193330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2886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4EAE-27EA-D40A-2E8C-D242F0BB4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62219-DDF9-310C-FD7B-BF6B402DBC69}"/>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 Event Log + </a:t>
            </a:r>
            <a:r>
              <a:rPr lang="it-IT" sz="3600" b="1" dirty="0" err="1">
                <a:latin typeface="+mj-lt"/>
                <a:ea typeface="+mj-ea"/>
                <a:cs typeface="+mj-cs"/>
              </a:rPr>
              <a:t>LLMs</a:t>
            </a:r>
            <a:r>
              <a:rPr lang="it-IT" sz="3600" b="1" dirty="0">
                <a:latin typeface="+mj-lt"/>
                <a:ea typeface="+mj-ea"/>
                <a:cs typeface="+mj-cs"/>
              </a:rPr>
              <a:t> (Case </a:t>
            </a:r>
            <a:r>
              <a:rPr lang="it-IT" sz="3600" b="1" dirty="0" err="1">
                <a:latin typeface="+mj-lt"/>
                <a:ea typeface="+mj-ea"/>
                <a:cs typeface="+mj-cs"/>
              </a:rPr>
              <a:t>abstraction</a:t>
            </a:r>
            <a:r>
              <a:rPr lang="it-IT" sz="3600" b="1" dirty="0">
                <a:latin typeface="+mj-lt"/>
                <a:ea typeface="+mj-ea"/>
                <a:cs typeface="+mj-cs"/>
              </a:rPr>
              <a:t>) 2/2</a:t>
            </a:r>
          </a:p>
        </p:txBody>
      </p:sp>
      <p:pic>
        <p:nvPicPr>
          <p:cNvPr id="20" name="Picture 19">
            <a:extLst>
              <a:ext uri="{FF2B5EF4-FFF2-40B4-BE49-F238E27FC236}">
                <a16:creationId xmlns:a16="http://schemas.microsoft.com/office/drawing/2014/main" id="{9B05BADA-73E2-5E9E-E574-75505078AE5D}"/>
              </a:ext>
            </a:extLst>
          </p:cNvPr>
          <p:cNvPicPr>
            <a:picLocks noChangeAspect="1"/>
          </p:cNvPicPr>
          <p:nvPr/>
        </p:nvPicPr>
        <p:blipFill>
          <a:blip r:embed="rId2"/>
          <a:stretch>
            <a:fillRect/>
          </a:stretch>
        </p:blipFill>
        <p:spPr>
          <a:xfrm>
            <a:off x="1" y="1467400"/>
            <a:ext cx="6192570" cy="3881640"/>
          </a:xfrm>
          <a:prstGeom prst="rect">
            <a:avLst/>
          </a:prstGeom>
        </p:spPr>
      </p:pic>
      <p:pic>
        <p:nvPicPr>
          <p:cNvPr id="22" name="Picture 21">
            <a:extLst>
              <a:ext uri="{FF2B5EF4-FFF2-40B4-BE49-F238E27FC236}">
                <a16:creationId xmlns:a16="http://schemas.microsoft.com/office/drawing/2014/main" id="{8B734DFF-49F7-C66A-91C9-8D9259CDB167}"/>
              </a:ext>
            </a:extLst>
          </p:cNvPr>
          <p:cNvPicPr>
            <a:picLocks noChangeAspect="1"/>
          </p:cNvPicPr>
          <p:nvPr/>
        </p:nvPicPr>
        <p:blipFill>
          <a:blip r:embed="rId3"/>
          <a:stretch>
            <a:fillRect/>
          </a:stretch>
        </p:blipFill>
        <p:spPr>
          <a:xfrm>
            <a:off x="6192571" y="2005302"/>
            <a:ext cx="5947478" cy="2805836"/>
          </a:xfrm>
          <a:prstGeom prst="rect">
            <a:avLst/>
          </a:prstGeom>
        </p:spPr>
      </p:pic>
      <p:sp>
        <p:nvSpPr>
          <p:cNvPr id="3" name="Rectangle 2">
            <a:extLst>
              <a:ext uri="{FF2B5EF4-FFF2-40B4-BE49-F238E27FC236}">
                <a16:creationId xmlns:a16="http://schemas.microsoft.com/office/drawing/2014/main" id="{2D0406D8-92DC-1702-84E2-BDC9CF42B613}"/>
              </a:ext>
            </a:extLst>
          </p:cNvPr>
          <p:cNvSpPr/>
          <p:nvPr/>
        </p:nvSpPr>
        <p:spPr>
          <a:xfrm>
            <a:off x="365760" y="1793966"/>
            <a:ext cx="5651863" cy="696686"/>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5882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1C05-7FB1-1C68-ACA6-E260A705F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28105-E20C-191B-7653-53A3C24F67F9}"/>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a:t>
            </a:r>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dirty="0" err="1"/>
              <a:t>Inductive</a:t>
            </a:r>
            <a:r>
              <a:rPr lang="it-IT" sz="3600" dirty="0"/>
              <a:t> </a:t>
            </a:r>
            <a:r>
              <a:rPr lang="it-IT" sz="3600" b="1" dirty="0">
                <a:latin typeface="+mj-lt"/>
                <a:ea typeface="+mj-ea"/>
                <a:cs typeface="+mj-cs"/>
              </a:rPr>
              <a:t>Petri Net </a:t>
            </a:r>
            <a:r>
              <a:rPr lang="it-IT" sz="3600" b="1" dirty="0" err="1">
                <a:latin typeface="+mj-lt"/>
                <a:ea typeface="+mj-ea"/>
                <a:cs typeface="+mj-cs"/>
              </a:rPr>
              <a:t>Textual</a:t>
            </a:r>
            <a:r>
              <a:rPr lang="it-IT" sz="3600" b="1" dirty="0">
                <a:latin typeface="+mj-lt"/>
                <a:ea typeface="+mj-ea"/>
                <a:cs typeface="+mj-cs"/>
              </a:rPr>
              <a:t> </a:t>
            </a:r>
            <a:r>
              <a:rPr lang="it-IT" sz="3600" b="1" dirty="0" err="1">
                <a:latin typeface="+mj-lt"/>
                <a:ea typeface="+mj-ea"/>
                <a:cs typeface="+mj-cs"/>
              </a:rPr>
              <a:t>abstraction</a:t>
            </a:r>
            <a:r>
              <a:rPr lang="it-IT" sz="3600" b="1" dirty="0">
                <a:latin typeface="+mj-lt"/>
                <a:ea typeface="+mj-ea"/>
                <a:cs typeface="+mj-cs"/>
              </a:rPr>
              <a:t>) 1/2</a:t>
            </a:r>
          </a:p>
        </p:txBody>
      </p:sp>
      <p:pic>
        <p:nvPicPr>
          <p:cNvPr id="5" name="Picture 4">
            <a:extLst>
              <a:ext uri="{FF2B5EF4-FFF2-40B4-BE49-F238E27FC236}">
                <a16:creationId xmlns:a16="http://schemas.microsoft.com/office/drawing/2014/main" id="{CFE2B7DF-A394-D353-B0E8-92EDF413FEE2}"/>
              </a:ext>
            </a:extLst>
          </p:cNvPr>
          <p:cNvPicPr>
            <a:picLocks noChangeAspect="1"/>
          </p:cNvPicPr>
          <p:nvPr/>
        </p:nvPicPr>
        <p:blipFill>
          <a:blip r:embed="rId2"/>
          <a:stretch>
            <a:fillRect/>
          </a:stretch>
        </p:blipFill>
        <p:spPr>
          <a:xfrm>
            <a:off x="451889" y="1336755"/>
            <a:ext cx="5544395" cy="5463454"/>
          </a:xfrm>
          <a:prstGeom prst="rect">
            <a:avLst/>
          </a:prstGeom>
        </p:spPr>
      </p:pic>
      <p:pic>
        <p:nvPicPr>
          <p:cNvPr id="9" name="Picture 8">
            <a:extLst>
              <a:ext uri="{FF2B5EF4-FFF2-40B4-BE49-F238E27FC236}">
                <a16:creationId xmlns:a16="http://schemas.microsoft.com/office/drawing/2014/main" id="{B9F3664E-5B67-A7BF-66EF-2F2469131334}"/>
              </a:ext>
            </a:extLst>
          </p:cNvPr>
          <p:cNvPicPr>
            <a:picLocks noChangeAspect="1"/>
          </p:cNvPicPr>
          <p:nvPr/>
        </p:nvPicPr>
        <p:blipFill>
          <a:blip r:embed="rId3"/>
          <a:srcRect b="54513"/>
          <a:stretch/>
        </p:blipFill>
        <p:spPr>
          <a:xfrm>
            <a:off x="6077894" y="1320190"/>
            <a:ext cx="6046574" cy="2385535"/>
          </a:xfrm>
          <a:prstGeom prst="rect">
            <a:avLst/>
          </a:prstGeom>
        </p:spPr>
      </p:pic>
      <p:pic>
        <p:nvPicPr>
          <p:cNvPr id="3" name="Picture 2">
            <a:extLst>
              <a:ext uri="{FF2B5EF4-FFF2-40B4-BE49-F238E27FC236}">
                <a16:creationId xmlns:a16="http://schemas.microsoft.com/office/drawing/2014/main" id="{156DD6DC-A374-3477-1043-584500FDD052}"/>
              </a:ext>
            </a:extLst>
          </p:cNvPr>
          <p:cNvPicPr>
            <a:picLocks noChangeAspect="1"/>
          </p:cNvPicPr>
          <p:nvPr/>
        </p:nvPicPr>
        <p:blipFill>
          <a:blip r:embed="rId3"/>
          <a:srcRect t="47672"/>
          <a:stretch/>
        </p:blipFill>
        <p:spPr>
          <a:xfrm>
            <a:off x="6095999" y="3834426"/>
            <a:ext cx="5993783" cy="2720378"/>
          </a:xfrm>
          <a:prstGeom prst="rect">
            <a:avLst/>
          </a:prstGeom>
        </p:spPr>
      </p:pic>
      <p:sp>
        <p:nvSpPr>
          <p:cNvPr id="4" name="Rectangle 3">
            <a:extLst>
              <a:ext uri="{FF2B5EF4-FFF2-40B4-BE49-F238E27FC236}">
                <a16:creationId xmlns:a16="http://schemas.microsoft.com/office/drawing/2014/main" id="{8BF2E68B-8D22-E054-1D40-99D67C2B8470}"/>
              </a:ext>
            </a:extLst>
          </p:cNvPr>
          <p:cNvSpPr/>
          <p:nvPr/>
        </p:nvSpPr>
        <p:spPr>
          <a:xfrm>
            <a:off x="6496594" y="2638698"/>
            <a:ext cx="5439645" cy="1067028"/>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106281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1424-454C-AE6D-B842-E299AF9F5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D0E93-F8E5-2E80-6302-8E18AD3249AF}"/>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a:t>
            </a:r>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dirty="0" err="1"/>
              <a:t>Inductive</a:t>
            </a:r>
            <a:r>
              <a:rPr lang="it-IT" sz="3600" dirty="0"/>
              <a:t> </a:t>
            </a:r>
            <a:r>
              <a:rPr lang="it-IT" sz="3600" b="1" dirty="0">
                <a:latin typeface="+mj-lt"/>
                <a:ea typeface="+mj-ea"/>
                <a:cs typeface="+mj-cs"/>
              </a:rPr>
              <a:t>Petri Net </a:t>
            </a:r>
            <a:r>
              <a:rPr lang="it-IT" sz="3600" b="1" dirty="0" err="1">
                <a:latin typeface="+mj-lt"/>
                <a:ea typeface="+mj-ea"/>
                <a:cs typeface="+mj-cs"/>
              </a:rPr>
              <a:t>Textual</a:t>
            </a:r>
            <a:r>
              <a:rPr lang="it-IT" sz="3600" b="1" dirty="0">
                <a:latin typeface="+mj-lt"/>
                <a:ea typeface="+mj-ea"/>
                <a:cs typeface="+mj-cs"/>
              </a:rPr>
              <a:t> </a:t>
            </a:r>
            <a:r>
              <a:rPr lang="it-IT" sz="3600" b="1" dirty="0" err="1">
                <a:latin typeface="+mj-lt"/>
                <a:ea typeface="+mj-ea"/>
                <a:cs typeface="+mj-cs"/>
              </a:rPr>
              <a:t>abstraction</a:t>
            </a:r>
            <a:r>
              <a:rPr lang="it-IT" sz="3600" b="1" dirty="0">
                <a:latin typeface="+mj-lt"/>
                <a:ea typeface="+mj-ea"/>
                <a:cs typeface="+mj-cs"/>
              </a:rPr>
              <a:t>) 1/2</a:t>
            </a:r>
          </a:p>
        </p:txBody>
      </p:sp>
      <p:pic>
        <p:nvPicPr>
          <p:cNvPr id="15" name="Picture 14">
            <a:extLst>
              <a:ext uri="{FF2B5EF4-FFF2-40B4-BE49-F238E27FC236}">
                <a16:creationId xmlns:a16="http://schemas.microsoft.com/office/drawing/2014/main" id="{394E31DD-7F3C-D690-92BD-1972A18D05CF}"/>
              </a:ext>
            </a:extLst>
          </p:cNvPr>
          <p:cNvPicPr>
            <a:picLocks noChangeAspect="1"/>
          </p:cNvPicPr>
          <p:nvPr/>
        </p:nvPicPr>
        <p:blipFill>
          <a:blip r:embed="rId2"/>
          <a:stretch>
            <a:fillRect/>
          </a:stretch>
        </p:blipFill>
        <p:spPr>
          <a:xfrm>
            <a:off x="188690" y="1416388"/>
            <a:ext cx="6086359" cy="3744087"/>
          </a:xfrm>
          <a:prstGeom prst="rect">
            <a:avLst/>
          </a:prstGeom>
        </p:spPr>
      </p:pic>
      <p:pic>
        <p:nvPicPr>
          <p:cNvPr id="17" name="Picture 16">
            <a:extLst>
              <a:ext uri="{FF2B5EF4-FFF2-40B4-BE49-F238E27FC236}">
                <a16:creationId xmlns:a16="http://schemas.microsoft.com/office/drawing/2014/main" id="{C5CB97E5-AF20-624F-38B8-DD44AE910587}"/>
              </a:ext>
            </a:extLst>
          </p:cNvPr>
          <p:cNvPicPr>
            <a:picLocks noChangeAspect="1"/>
          </p:cNvPicPr>
          <p:nvPr/>
        </p:nvPicPr>
        <p:blipFill>
          <a:blip r:embed="rId3"/>
          <a:stretch>
            <a:fillRect/>
          </a:stretch>
        </p:blipFill>
        <p:spPr>
          <a:xfrm>
            <a:off x="6275049" y="1416387"/>
            <a:ext cx="5934813" cy="1915287"/>
          </a:xfrm>
          <a:prstGeom prst="rect">
            <a:avLst/>
          </a:prstGeom>
        </p:spPr>
      </p:pic>
      <p:sp>
        <p:nvSpPr>
          <p:cNvPr id="3" name="Rectangle 2">
            <a:extLst>
              <a:ext uri="{FF2B5EF4-FFF2-40B4-BE49-F238E27FC236}">
                <a16:creationId xmlns:a16="http://schemas.microsoft.com/office/drawing/2014/main" id="{2BAA0F68-FC3E-CB4D-3210-0C387C589667}"/>
              </a:ext>
            </a:extLst>
          </p:cNvPr>
          <p:cNvSpPr/>
          <p:nvPr/>
        </p:nvSpPr>
        <p:spPr>
          <a:xfrm>
            <a:off x="618308" y="1697525"/>
            <a:ext cx="5477692" cy="1428852"/>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4" name="Rectangle 3">
            <a:extLst>
              <a:ext uri="{FF2B5EF4-FFF2-40B4-BE49-F238E27FC236}">
                <a16:creationId xmlns:a16="http://schemas.microsoft.com/office/drawing/2014/main" id="{3DB2DBE3-FCF2-8ADD-5E43-BF131508120A}"/>
              </a:ext>
            </a:extLst>
          </p:cNvPr>
          <p:cNvSpPr/>
          <p:nvPr/>
        </p:nvSpPr>
        <p:spPr>
          <a:xfrm>
            <a:off x="618308" y="4214303"/>
            <a:ext cx="5477692" cy="87150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52854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B25B-3153-A065-77C7-E09DC392C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310318-56B5-5D03-5458-4E3D5FB7C510}"/>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a:t>
            </a:r>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b="1" dirty="0" err="1">
                <a:latin typeface="+mj-lt"/>
                <a:ea typeface="+mj-ea"/>
                <a:cs typeface="+mj-cs"/>
              </a:rPr>
              <a:t>Inductive</a:t>
            </a:r>
            <a:r>
              <a:rPr lang="it-IT" sz="3600" b="1" dirty="0">
                <a:latin typeface="+mj-lt"/>
                <a:ea typeface="+mj-ea"/>
                <a:cs typeface="+mj-cs"/>
              </a:rPr>
              <a:t> Petri Net Visual </a:t>
            </a:r>
            <a:r>
              <a:rPr lang="it-IT" sz="3600" b="1" dirty="0" err="1">
                <a:latin typeface="+mj-lt"/>
                <a:ea typeface="+mj-ea"/>
                <a:cs typeface="+mj-cs"/>
              </a:rPr>
              <a:t>abstraction</a:t>
            </a:r>
            <a:r>
              <a:rPr lang="it-IT" sz="3600" b="1" dirty="0">
                <a:latin typeface="+mj-lt"/>
                <a:ea typeface="+mj-ea"/>
                <a:cs typeface="+mj-cs"/>
              </a:rPr>
              <a:t>)</a:t>
            </a:r>
          </a:p>
        </p:txBody>
      </p:sp>
      <p:pic>
        <p:nvPicPr>
          <p:cNvPr id="5" name="Picture 4">
            <a:extLst>
              <a:ext uri="{FF2B5EF4-FFF2-40B4-BE49-F238E27FC236}">
                <a16:creationId xmlns:a16="http://schemas.microsoft.com/office/drawing/2014/main" id="{CDE49AA5-D5D3-DE6D-831B-A21D232FA2E8}"/>
              </a:ext>
            </a:extLst>
          </p:cNvPr>
          <p:cNvPicPr>
            <a:picLocks noChangeAspect="1"/>
          </p:cNvPicPr>
          <p:nvPr/>
        </p:nvPicPr>
        <p:blipFill>
          <a:blip r:embed="rId2"/>
          <a:stretch>
            <a:fillRect/>
          </a:stretch>
        </p:blipFill>
        <p:spPr>
          <a:xfrm>
            <a:off x="104631" y="1394460"/>
            <a:ext cx="3858521" cy="4797840"/>
          </a:xfrm>
          <a:prstGeom prst="rect">
            <a:avLst/>
          </a:prstGeom>
        </p:spPr>
      </p:pic>
      <p:pic>
        <p:nvPicPr>
          <p:cNvPr id="9" name="Picture 8">
            <a:extLst>
              <a:ext uri="{FF2B5EF4-FFF2-40B4-BE49-F238E27FC236}">
                <a16:creationId xmlns:a16="http://schemas.microsoft.com/office/drawing/2014/main" id="{5754B7AC-558E-9F1F-B213-8BD2BA241813}"/>
              </a:ext>
            </a:extLst>
          </p:cNvPr>
          <p:cNvPicPr>
            <a:picLocks noChangeAspect="1"/>
          </p:cNvPicPr>
          <p:nvPr/>
        </p:nvPicPr>
        <p:blipFill>
          <a:blip r:embed="rId3"/>
          <a:srcRect t="25383"/>
          <a:stretch/>
        </p:blipFill>
        <p:spPr>
          <a:xfrm>
            <a:off x="3963151" y="2539878"/>
            <a:ext cx="3792620" cy="3465227"/>
          </a:xfrm>
          <a:prstGeom prst="rect">
            <a:avLst/>
          </a:prstGeom>
        </p:spPr>
      </p:pic>
      <p:pic>
        <p:nvPicPr>
          <p:cNvPr id="11" name="Picture 10">
            <a:extLst>
              <a:ext uri="{FF2B5EF4-FFF2-40B4-BE49-F238E27FC236}">
                <a16:creationId xmlns:a16="http://schemas.microsoft.com/office/drawing/2014/main" id="{8AB2CBB4-06B4-C846-F101-9211734712A7}"/>
              </a:ext>
            </a:extLst>
          </p:cNvPr>
          <p:cNvPicPr>
            <a:picLocks noChangeAspect="1"/>
          </p:cNvPicPr>
          <p:nvPr/>
        </p:nvPicPr>
        <p:blipFill>
          <a:blip r:embed="rId3"/>
          <a:srcRect b="75523"/>
          <a:stretch/>
        </p:blipFill>
        <p:spPr>
          <a:xfrm>
            <a:off x="3963151" y="1394461"/>
            <a:ext cx="3792619" cy="1136698"/>
          </a:xfrm>
          <a:prstGeom prst="rect">
            <a:avLst/>
          </a:prstGeom>
        </p:spPr>
      </p:pic>
      <p:pic>
        <p:nvPicPr>
          <p:cNvPr id="13" name="Picture 12">
            <a:extLst>
              <a:ext uri="{FF2B5EF4-FFF2-40B4-BE49-F238E27FC236}">
                <a16:creationId xmlns:a16="http://schemas.microsoft.com/office/drawing/2014/main" id="{D169BF15-5631-7A8D-E94B-4110E8A3E47D}"/>
              </a:ext>
            </a:extLst>
          </p:cNvPr>
          <p:cNvPicPr>
            <a:picLocks noChangeAspect="1"/>
          </p:cNvPicPr>
          <p:nvPr/>
        </p:nvPicPr>
        <p:blipFill>
          <a:blip r:embed="rId4"/>
          <a:stretch>
            <a:fillRect/>
          </a:stretch>
        </p:blipFill>
        <p:spPr>
          <a:xfrm>
            <a:off x="3963152" y="6005105"/>
            <a:ext cx="3792619" cy="778398"/>
          </a:xfrm>
          <a:prstGeom prst="rect">
            <a:avLst/>
          </a:prstGeom>
        </p:spPr>
      </p:pic>
      <p:pic>
        <p:nvPicPr>
          <p:cNvPr id="15" name="Picture 14">
            <a:extLst>
              <a:ext uri="{FF2B5EF4-FFF2-40B4-BE49-F238E27FC236}">
                <a16:creationId xmlns:a16="http://schemas.microsoft.com/office/drawing/2014/main" id="{5F321EE7-C33C-1180-AEEC-08392DBE99E4}"/>
              </a:ext>
            </a:extLst>
          </p:cNvPr>
          <p:cNvPicPr>
            <a:picLocks noChangeAspect="1"/>
          </p:cNvPicPr>
          <p:nvPr/>
        </p:nvPicPr>
        <p:blipFill>
          <a:blip r:embed="rId5"/>
          <a:stretch>
            <a:fillRect/>
          </a:stretch>
        </p:blipFill>
        <p:spPr>
          <a:xfrm>
            <a:off x="7755773" y="1394460"/>
            <a:ext cx="4372727" cy="2282821"/>
          </a:xfrm>
          <a:prstGeom prst="rect">
            <a:avLst/>
          </a:prstGeom>
        </p:spPr>
      </p:pic>
      <p:sp>
        <p:nvSpPr>
          <p:cNvPr id="3" name="Rectangle 2">
            <a:extLst>
              <a:ext uri="{FF2B5EF4-FFF2-40B4-BE49-F238E27FC236}">
                <a16:creationId xmlns:a16="http://schemas.microsoft.com/office/drawing/2014/main" id="{0D2BAC11-1368-CFA6-22F0-9AE516152982}"/>
              </a:ext>
            </a:extLst>
          </p:cNvPr>
          <p:cNvSpPr/>
          <p:nvPr/>
        </p:nvSpPr>
        <p:spPr>
          <a:xfrm>
            <a:off x="4213860" y="5992577"/>
            <a:ext cx="3444240" cy="69778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69106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4009F-11F3-C96F-C2CF-5AFEF9A63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31154-C3C6-9AF5-2C3C-EA6D48A07256}"/>
              </a:ext>
            </a:extLst>
          </p:cNvPr>
          <p:cNvSpPr>
            <a:spLocks noGrp="1"/>
          </p:cNvSpPr>
          <p:nvPr>
            <p:ph type="title"/>
          </p:nvPr>
        </p:nvSpPr>
        <p:spPr/>
        <p:txBody>
          <a:bodyPr/>
          <a:lstStyle/>
          <a:p>
            <a:r>
              <a:rPr lang="it-IT" dirty="0" err="1"/>
              <a:t>Offer</a:t>
            </a:r>
            <a:r>
              <a:rPr lang="it-IT" dirty="0"/>
              <a:t> Event Log</a:t>
            </a:r>
          </a:p>
        </p:txBody>
      </p:sp>
      <p:sp>
        <p:nvSpPr>
          <p:cNvPr id="3" name="Content Placeholder 2">
            <a:extLst>
              <a:ext uri="{FF2B5EF4-FFF2-40B4-BE49-F238E27FC236}">
                <a16:creationId xmlns:a16="http://schemas.microsoft.com/office/drawing/2014/main" id="{AE5A415D-1165-6045-046C-976073BD1D9D}"/>
              </a:ext>
            </a:extLst>
          </p:cNvPr>
          <p:cNvSpPr>
            <a:spLocks noGrp="1"/>
          </p:cNvSpPr>
          <p:nvPr>
            <p:ph idx="1"/>
          </p:nvPr>
        </p:nvSpPr>
        <p:spPr>
          <a:xfrm>
            <a:off x="633742" y="2218099"/>
            <a:ext cx="11300771" cy="4382726"/>
          </a:xfrm>
        </p:spPr>
        <p:txBody>
          <a:bodyPr>
            <a:noAutofit/>
          </a:bodyPr>
          <a:lstStyle/>
          <a:p>
            <a:r>
              <a:rPr lang="it-IT" sz="1800" i="0" u="none" strike="noStrike" baseline="0" dirty="0">
                <a:latin typeface="LMSans10-Regular"/>
              </a:rPr>
              <a:t>Event frequency </a:t>
            </a:r>
            <a:r>
              <a:rPr lang="it-IT" sz="1800" i="0" u="none" strike="noStrike" baseline="0" dirty="0" err="1">
                <a:latin typeface="LMSans10-Regular"/>
              </a:rPr>
              <a:t>analysis</a:t>
            </a:r>
            <a:r>
              <a:rPr lang="it-IT" sz="1800" i="0" u="none" strike="noStrike" baseline="0" dirty="0">
                <a:latin typeface="LMSans10-Regular"/>
              </a:rPr>
              <a:t> </a:t>
            </a:r>
            <a:r>
              <a:rPr lang="it-IT" sz="1800" i="0" u="none" strike="noStrike" baseline="0" dirty="0" err="1">
                <a:latin typeface="LMSans10-Regular"/>
              </a:rPr>
              <a:t>performed</a:t>
            </a:r>
            <a:r>
              <a:rPr lang="it-IT" sz="1800" i="0" u="none" strike="noStrike" baseline="0" dirty="0">
                <a:latin typeface="LMSans10-Regular"/>
              </a:rPr>
              <a:t> to </a:t>
            </a:r>
            <a:r>
              <a:rPr lang="it-IT" sz="1800" i="0" u="none" strike="noStrike" baseline="0" dirty="0" err="1">
                <a:latin typeface="LMSans10-Regular"/>
              </a:rPr>
              <a:t>identify</a:t>
            </a:r>
            <a:r>
              <a:rPr lang="it-IT" sz="1800" i="0" u="none" strike="noStrike" baseline="0" dirty="0">
                <a:latin typeface="LMSans10-Regular"/>
              </a:rPr>
              <a:t> </a:t>
            </a:r>
            <a:r>
              <a:rPr lang="en-US" sz="1600" b="0" i="0" u="none" strike="noStrike" baseline="0" dirty="0">
                <a:latin typeface="LMSans10-Regular"/>
              </a:rPr>
              <a:t>both rare and dominant</a:t>
            </a:r>
            <a:r>
              <a:rPr lang="it-IT" sz="1800" i="0" u="none" strike="noStrike" baseline="0" dirty="0">
                <a:latin typeface="LMSans10-Regular"/>
              </a:rPr>
              <a:t> events</a:t>
            </a:r>
            <a:r>
              <a:rPr lang="it-IT" sz="1800" dirty="0">
                <a:latin typeface="LMSans10-Regular"/>
              </a:rPr>
              <a:t>.</a:t>
            </a:r>
          </a:p>
          <a:p>
            <a:pPr lvl="1"/>
            <a:r>
              <a:rPr lang="it-IT" sz="1600" i="0" u="none" strike="noStrike" baseline="0" dirty="0">
                <a:latin typeface="LMSans10-Regular"/>
              </a:rPr>
              <a:t>Rare </a:t>
            </a:r>
            <a:r>
              <a:rPr lang="it-IT" sz="1600" i="0" u="none" strike="noStrike" baseline="0" dirty="0" err="1">
                <a:latin typeface="LMSans10-Regular"/>
              </a:rPr>
              <a:t>threshold</a:t>
            </a:r>
            <a:r>
              <a:rPr lang="it-IT" sz="1600" i="0" u="none" strike="noStrike" baseline="0" dirty="0">
                <a:latin typeface="LMSans10-Regular"/>
              </a:rPr>
              <a:t> (1%</a:t>
            </a:r>
            <a:r>
              <a:rPr lang="it-IT" sz="1600" dirty="0">
                <a:latin typeface="LMSans10-Regular"/>
              </a:rPr>
              <a:t>, 291 </a:t>
            </a:r>
            <a:r>
              <a:rPr lang="it-IT" sz="1600" dirty="0" err="1">
                <a:latin typeface="LMSans10-Regular"/>
              </a:rPr>
              <a:t>occurencies</a:t>
            </a:r>
            <a:r>
              <a:rPr lang="it-IT" sz="1600" dirty="0">
                <a:latin typeface="LMSans10-Regular"/>
              </a:rPr>
              <a:t>) - </a:t>
            </a:r>
            <a:r>
              <a:rPr lang="it-IT" sz="1600" i="0" u="none" strike="noStrike" baseline="0" dirty="0" err="1">
                <a:latin typeface="LMSans10-Regular"/>
              </a:rPr>
              <a:t>Dominant</a:t>
            </a:r>
            <a:r>
              <a:rPr lang="it-IT" sz="1600" i="0" u="none" strike="noStrike" baseline="0" dirty="0">
                <a:latin typeface="LMSans10-Regular"/>
              </a:rPr>
              <a:t> </a:t>
            </a:r>
            <a:r>
              <a:rPr lang="it-IT" sz="1600" i="0" u="none" strike="noStrike" baseline="0" dirty="0" err="1">
                <a:latin typeface="LMSans10-Regular"/>
              </a:rPr>
              <a:t>threshold</a:t>
            </a:r>
            <a:r>
              <a:rPr lang="it-IT" sz="1600" i="0" u="none" strike="noStrike" baseline="0" dirty="0">
                <a:latin typeface="LMSans10-Regular"/>
              </a:rPr>
              <a:t> (10%, 2912 </a:t>
            </a:r>
            <a:r>
              <a:rPr lang="it-IT" sz="1600" i="0" u="none" strike="noStrike" baseline="0" dirty="0" err="1">
                <a:latin typeface="LMSans10-Regular"/>
              </a:rPr>
              <a:t>occurencies</a:t>
            </a:r>
            <a:r>
              <a:rPr lang="it-IT" sz="1600" i="0" u="none" strike="noStrike" baseline="0" dirty="0">
                <a:latin typeface="LMSans10-Regular"/>
              </a:rPr>
              <a:t>)</a:t>
            </a:r>
            <a:endParaRPr lang="it-IT" sz="1600" dirty="0">
              <a:latin typeface="LMSans10-Regular"/>
            </a:endParaRPr>
          </a:p>
          <a:p>
            <a:pPr algn="l"/>
            <a:r>
              <a:rPr lang="it-IT" sz="1800" i="0" u="none" strike="noStrike" baseline="0" dirty="0">
                <a:latin typeface="LMSans10-Regular"/>
              </a:rPr>
              <a:t>No events in the dataset </a:t>
            </a:r>
            <a:r>
              <a:rPr lang="it-IT" sz="1800" i="0" u="none" strike="noStrike" baseline="0" dirty="0" err="1">
                <a:latin typeface="LMSans10-Regular"/>
              </a:rPr>
              <a:t>fell</a:t>
            </a:r>
            <a:r>
              <a:rPr lang="it-IT" sz="1800" i="0" u="none" strike="noStrike" baseline="0" dirty="0">
                <a:latin typeface="LMSans10-Regular"/>
              </a:rPr>
              <a:t> </a:t>
            </a:r>
            <a:r>
              <a:rPr lang="it-IT" sz="1800" i="0" u="none" strike="noStrike" baseline="0" dirty="0" err="1">
                <a:latin typeface="LMSans10-Regular"/>
              </a:rPr>
              <a:t>below</a:t>
            </a:r>
            <a:r>
              <a:rPr lang="it-IT" sz="1800" i="0" u="none" strike="noStrike" baseline="0" dirty="0">
                <a:latin typeface="LMSans10-Regular"/>
              </a:rPr>
              <a:t> the rare </a:t>
            </a:r>
            <a:r>
              <a:rPr lang="it-IT" sz="1800" i="0" u="none" strike="noStrike" baseline="0" dirty="0" err="1">
                <a:latin typeface="LMSans10-Regular"/>
              </a:rPr>
              <a:t>threshold</a:t>
            </a:r>
            <a:r>
              <a:rPr lang="it-IT" sz="1800" i="0" u="none" strike="noStrike" baseline="0" dirty="0">
                <a:latin typeface="LMSans10-Regular"/>
              </a:rPr>
              <a:t> of 1%, </a:t>
            </a:r>
            <a:r>
              <a:rPr lang="en-US" sz="1800" b="0" i="0" u="none" strike="noStrike" baseline="0" dirty="0">
                <a:latin typeface="LMSans10-Regular"/>
              </a:rPr>
              <a:t>indicating that all activities in the offer process occur with sufficient frequency to be considered statistically </a:t>
            </a:r>
            <a:r>
              <a:rPr lang="it-IT" sz="1800" b="0" i="0" u="none" strike="noStrike" baseline="0" dirty="0" err="1">
                <a:latin typeface="LMSans10-Regular"/>
              </a:rPr>
              <a:t>relevant</a:t>
            </a:r>
            <a:r>
              <a:rPr lang="it-IT" sz="1800" b="0" i="0" u="none" strike="noStrike" baseline="0" dirty="0">
                <a:latin typeface="LMSans10-Regular"/>
              </a:rPr>
              <a:t>.</a:t>
            </a:r>
          </a:p>
        </p:txBody>
      </p:sp>
      <p:sp>
        <p:nvSpPr>
          <p:cNvPr id="4" name="Content Placeholder 2">
            <a:extLst>
              <a:ext uri="{FF2B5EF4-FFF2-40B4-BE49-F238E27FC236}">
                <a16:creationId xmlns:a16="http://schemas.microsoft.com/office/drawing/2014/main" id="{35A7CCB4-31EB-A08F-0AFB-23A2BE70EEB3}"/>
              </a:ext>
            </a:extLst>
          </p:cNvPr>
          <p:cNvSpPr txBox="1">
            <a:spLocks/>
          </p:cNvSpPr>
          <p:nvPr/>
        </p:nvSpPr>
        <p:spPr>
          <a:xfrm>
            <a:off x="633741" y="3835464"/>
            <a:ext cx="11300771" cy="2927285"/>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LMSans10-Regular"/>
              </a:rPr>
              <a:t>Five events surpassed the dominant threshold of 10%, </a:t>
            </a:r>
            <a:r>
              <a:rPr lang="en-US" sz="1800" b="0" i="0" u="none" strike="noStrike" baseline="0" dirty="0">
                <a:latin typeface="LMSans10-Regular"/>
              </a:rPr>
              <a:t>highlighting their critical role in the process:</a:t>
            </a:r>
          </a:p>
          <a:p>
            <a:pPr lvl="1"/>
            <a:r>
              <a:rPr lang="en-US" sz="1600" dirty="0">
                <a:latin typeface="LMSans10-Regular"/>
              </a:rPr>
              <a:t>O_CREATED (6546 occurrences, 22.5%)</a:t>
            </a:r>
          </a:p>
          <a:p>
            <a:pPr lvl="1"/>
            <a:r>
              <a:rPr lang="en-US" sz="1600" dirty="0">
                <a:latin typeface="LMSans10-Regular"/>
              </a:rPr>
              <a:t>O_SELECTED (6546 occurrences, 22.5%)</a:t>
            </a:r>
          </a:p>
          <a:p>
            <a:pPr lvl="1"/>
            <a:r>
              <a:rPr lang="en-US" sz="1600" dirty="0">
                <a:latin typeface="LMSans10-Regular"/>
              </a:rPr>
              <a:t>O_SENT (6546 occurrences, 22.5%)</a:t>
            </a:r>
          </a:p>
          <a:p>
            <a:pPr lvl="1"/>
            <a:r>
              <a:rPr lang="en-US" sz="1600" dirty="0">
                <a:latin typeface="LMSans10-Regular"/>
              </a:rPr>
              <a:t>O_CANCELLED (3362 occurrences, 11.5%)</a:t>
            </a:r>
          </a:p>
          <a:p>
            <a:pPr lvl="1"/>
            <a:r>
              <a:rPr lang="en-US" sz="1600" dirty="0">
                <a:latin typeface="LMSans10-Regular"/>
              </a:rPr>
              <a:t>O_SENT_BACK (3240 occurrences, 11.1%)</a:t>
            </a:r>
          </a:p>
        </p:txBody>
      </p:sp>
      <p:pic>
        <p:nvPicPr>
          <p:cNvPr id="5" name="Picture 4">
            <a:extLst>
              <a:ext uri="{FF2B5EF4-FFF2-40B4-BE49-F238E27FC236}">
                <a16:creationId xmlns:a16="http://schemas.microsoft.com/office/drawing/2014/main" id="{F88F2C46-386F-2140-5EED-8CE8BDC512CB}"/>
              </a:ext>
            </a:extLst>
          </p:cNvPr>
          <p:cNvPicPr>
            <a:picLocks noChangeAspect="1"/>
          </p:cNvPicPr>
          <p:nvPr/>
        </p:nvPicPr>
        <p:blipFill>
          <a:blip r:embed="rId3">
            <a:extLst>
              <a:ext uri="{28A0092B-C50C-407E-A947-70E740481C1C}">
                <a14:useLocalDpi xmlns:a14="http://schemas.microsoft.com/office/drawing/2010/main" val="0"/>
              </a:ext>
            </a:extLst>
          </a:blip>
          <a:srcRect l="4431" t="5238" r="8467"/>
          <a:stretch/>
        </p:blipFill>
        <p:spPr>
          <a:xfrm>
            <a:off x="4939406" y="4235399"/>
            <a:ext cx="7252594" cy="1974373"/>
          </a:xfrm>
          <a:prstGeom prst="rect">
            <a:avLst/>
          </a:prstGeom>
        </p:spPr>
      </p:pic>
    </p:spTree>
    <p:extLst>
      <p:ext uri="{BB962C8B-B14F-4D97-AF65-F5344CB8AC3E}">
        <p14:creationId xmlns:p14="http://schemas.microsoft.com/office/powerpoint/2010/main" val="251870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A06-A23C-E482-CE0A-28A4F47FFD00}"/>
              </a:ext>
            </a:extLst>
          </p:cNvPr>
          <p:cNvSpPr txBox="1">
            <a:spLocks/>
          </p:cNvSpPr>
          <p:nvPr/>
        </p:nvSpPr>
        <p:spPr>
          <a:xfrm>
            <a:off x="696468" y="224790"/>
            <a:ext cx="10168128"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dirty="0" err="1"/>
              <a:t>Offer</a:t>
            </a:r>
            <a:r>
              <a:rPr lang="it-IT" dirty="0"/>
              <a:t> </a:t>
            </a:r>
            <a:r>
              <a:rPr lang="it-IT" sz="3600" dirty="0"/>
              <a:t>Event Log</a:t>
            </a:r>
          </a:p>
        </p:txBody>
      </p:sp>
      <p:sp>
        <p:nvSpPr>
          <p:cNvPr id="3" name="Content Placeholder 2">
            <a:extLst>
              <a:ext uri="{FF2B5EF4-FFF2-40B4-BE49-F238E27FC236}">
                <a16:creationId xmlns:a16="http://schemas.microsoft.com/office/drawing/2014/main" id="{366AC5BC-933E-24D0-54EF-F3832E7FD74A}"/>
              </a:ext>
            </a:extLst>
          </p:cNvPr>
          <p:cNvSpPr txBox="1">
            <a:spLocks/>
          </p:cNvSpPr>
          <p:nvPr/>
        </p:nvSpPr>
        <p:spPr>
          <a:xfrm>
            <a:off x="571139" y="1077118"/>
            <a:ext cx="1899907" cy="487001"/>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a:t>Alpha Miner</a:t>
            </a:r>
            <a:endParaRPr lang="it-IT" sz="2000" b="1" dirty="0">
              <a:latin typeface="LMSans10-Regular"/>
            </a:endParaRPr>
          </a:p>
        </p:txBody>
      </p:sp>
      <p:sp>
        <p:nvSpPr>
          <p:cNvPr id="4" name="Content Placeholder 2">
            <a:extLst>
              <a:ext uri="{FF2B5EF4-FFF2-40B4-BE49-F238E27FC236}">
                <a16:creationId xmlns:a16="http://schemas.microsoft.com/office/drawing/2014/main" id="{FA5765D9-DC04-8608-B503-E03F33967E15}"/>
              </a:ext>
            </a:extLst>
          </p:cNvPr>
          <p:cNvSpPr txBox="1">
            <a:spLocks/>
          </p:cNvSpPr>
          <p:nvPr/>
        </p:nvSpPr>
        <p:spPr>
          <a:xfrm>
            <a:off x="6257925" y="986928"/>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Heuristics</a:t>
            </a:r>
            <a:r>
              <a:rPr lang="it-IT" sz="2000" b="1" dirty="0"/>
              <a:t> </a:t>
            </a:r>
            <a:r>
              <a:rPr lang="it-IT" sz="2000" b="1" dirty="0" err="1"/>
              <a:t>Miner</a:t>
            </a:r>
            <a:endParaRPr lang="it-IT" sz="2000" b="1" dirty="0">
              <a:latin typeface="LMSans10-Regular"/>
            </a:endParaRPr>
          </a:p>
        </p:txBody>
      </p:sp>
      <p:sp>
        <p:nvSpPr>
          <p:cNvPr id="6" name="Content Placeholder 2">
            <a:extLst>
              <a:ext uri="{FF2B5EF4-FFF2-40B4-BE49-F238E27FC236}">
                <a16:creationId xmlns:a16="http://schemas.microsoft.com/office/drawing/2014/main" id="{A48F531A-6F3C-8F4D-188B-1A8D594ECC95}"/>
              </a:ext>
            </a:extLst>
          </p:cNvPr>
          <p:cNvSpPr txBox="1">
            <a:spLocks/>
          </p:cNvSpPr>
          <p:nvPr/>
        </p:nvSpPr>
        <p:spPr>
          <a:xfrm>
            <a:off x="501225" y="3352832"/>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Inductive</a:t>
            </a:r>
            <a:r>
              <a:rPr lang="it-IT" sz="2000" b="1" dirty="0"/>
              <a:t> </a:t>
            </a:r>
            <a:r>
              <a:rPr lang="it-IT" sz="2000" b="1" dirty="0" err="1"/>
              <a:t>Miner</a:t>
            </a:r>
            <a:endParaRPr lang="it-IT" sz="2000" b="1" dirty="0">
              <a:latin typeface="LMSans10-Regular"/>
            </a:endParaRPr>
          </a:p>
        </p:txBody>
      </p:sp>
      <p:pic>
        <p:nvPicPr>
          <p:cNvPr id="8" name="Picture 7" descr="A diagram of a diagram&#10;&#10;AI-generated content may be incorrect.">
            <a:extLst>
              <a:ext uri="{FF2B5EF4-FFF2-40B4-BE49-F238E27FC236}">
                <a16:creationId xmlns:a16="http://schemas.microsoft.com/office/drawing/2014/main" id="{F71D2109-F5DE-8D73-2EB2-36F7C38E1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1501488"/>
            <a:ext cx="5772150" cy="1829918"/>
          </a:xfrm>
          <a:prstGeom prst="rect">
            <a:avLst/>
          </a:prstGeom>
        </p:spPr>
      </p:pic>
      <p:pic>
        <p:nvPicPr>
          <p:cNvPr id="12" name="Picture 11" descr="A diagram of a flowchart&#10;&#10;AI-generated content may be incorrect.">
            <a:extLst>
              <a:ext uri="{FF2B5EF4-FFF2-40B4-BE49-F238E27FC236}">
                <a16:creationId xmlns:a16="http://schemas.microsoft.com/office/drawing/2014/main" id="{09A85E7F-33A9-8B38-6E8C-8B560AA20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464" y="1456750"/>
            <a:ext cx="5568811" cy="2181226"/>
          </a:xfrm>
          <a:prstGeom prst="rect">
            <a:avLst/>
          </a:prstGeom>
        </p:spPr>
      </p:pic>
      <p:pic>
        <p:nvPicPr>
          <p:cNvPr id="14" name="Picture 13" descr="A diagram of a diagram&#10;&#10;AI-generated content may be incorrect.">
            <a:extLst>
              <a:ext uri="{FF2B5EF4-FFF2-40B4-BE49-F238E27FC236}">
                <a16:creationId xmlns:a16="http://schemas.microsoft.com/office/drawing/2014/main" id="{EC1A4CC8-AF72-C276-B782-DB99083DC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683" y="3845881"/>
            <a:ext cx="8220075" cy="2924412"/>
          </a:xfrm>
          <a:prstGeom prst="rect">
            <a:avLst/>
          </a:prstGeom>
        </p:spPr>
      </p:pic>
    </p:spTree>
    <p:extLst>
      <p:ext uri="{BB962C8B-B14F-4D97-AF65-F5344CB8AC3E}">
        <p14:creationId xmlns:p14="http://schemas.microsoft.com/office/powerpoint/2010/main" val="368970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B4FF-0D0C-1672-368B-5F9ED9CF0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AE52D-81F6-61CB-844B-6269551A47CE}"/>
              </a:ext>
            </a:extLst>
          </p:cNvPr>
          <p:cNvSpPr>
            <a:spLocks noGrp="1"/>
          </p:cNvSpPr>
          <p:nvPr>
            <p:ph type="title"/>
          </p:nvPr>
        </p:nvSpPr>
        <p:spPr/>
        <p:txBody>
          <a:bodyPr/>
          <a:lstStyle/>
          <a:p>
            <a:r>
              <a:rPr lang="it-IT"/>
              <a:t>Offer Event Log</a:t>
            </a:r>
            <a:endParaRPr lang="it-IT" dirty="0"/>
          </a:p>
        </p:txBody>
      </p:sp>
      <p:pic>
        <p:nvPicPr>
          <p:cNvPr id="5" name="Picture 4">
            <a:extLst>
              <a:ext uri="{FF2B5EF4-FFF2-40B4-BE49-F238E27FC236}">
                <a16:creationId xmlns:a16="http://schemas.microsoft.com/office/drawing/2014/main" id="{5808DB14-2F1A-CC53-A884-905ADBE574B1}"/>
              </a:ext>
            </a:extLst>
          </p:cNvPr>
          <p:cNvPicPr>
            <a:picLocks noChangeAspect="1"/>
          </p:cNvPicPr>
          <p:nvPr/>
        </p:nvPicPr>
        <p:blipFill>
          <a:blip r:embed="rId3">
            <a:extLst>
              <a:ext uri="{28A0092B-C50C-407E-A947-70E740481C1C}">
                <a14:useLocalDpi xmlns:a14="http://schemas.microsoft.com/office/drawing/2010/main" val="0"/>
              </a:ext>
            </a:extLst>
          </a:blip>
          <a:srcRect l="6460" t="5753" r="8680"/>
          <a:stretch/>
        </p:blipFill>
        <p:spPr>
          <a:xfrm>
            <a:off x="6096000" y="1920963"/>
            <a:ext cx="5778500" cy="3208822"/>
          </a:xfrm>
          <a:prstGeom prst="rect">
            <a:avLst/>
          </a:prstGeom>
        </p:spPr>
      </p:pic>
      <p:graphicFrame>
        <p:nvGraphicFramePr>
          <p:cNvPr id="6" name="Table 5">
            <a:extLst>
              <a:ext uri="{FF2B5EF4-FFF2-40B4-BE49-F238E27FC236}">
                <a16:creationId xmlns:a16="http://schemas.microsoft.com/office/drawing/2014/main" id="{9288DD21-166E-0B86-7D9A-D452278B153A}"/>
              </a:ext>
            </a:extLst>
          </p:cNvPr>
          <p:cNvGraphicFramePr>
            <a:graphicFrameLocks noGrp="1"/>
          </p:cNvGraphicFramePr>
          <p:nvPr>
            <p:extLst>
              <p:ext uri="{D42A27DB-BD31-4B8C-83A1-F6EECF244321}">
                <p14:modId xmlns:p14="http://schemas.microsoft.com/office/powerpoint/2010/main" val="3815560058"/>
              </p:ext>
            </p:extLst>
          </p:nvPr>
        </p:nvGraphicFramePr>
        <p:xfrm>
          <a:off x="6096000" y="5129785"/>
          <a:ext cx="5910305" cy="1408410"/>
        </p:xfrm>
        <a:graphic>
          <a:graphicData uri="http://schemas.openxmlformats.org/drawingml/2006/table">
            <a:tbl>
              <a:tblPr firstRow="1" bandRow="1">
                <a:tableStyleId>{68D230F3-CF80-4859-8CE7-A43EE81993B5}</a:tableStyleId>
              </a:tblPr>
              <a:tblGrid>
                <a:gridCol w="1100455">
                  <a:extLst>
                    <a:ext uri="{9D8B030D-6E8A-4147-A177-3AD203B41FA5}">
                      <a16:colId xmlns:a16="http://schemas.microsoft.com/office/drawing/2014/main" val="3408427231"/>
                    </a:ext>
                  </a:extLst>
                </a:gridCol>
                <a:gridCol w="860743">
                  <a:extLst>
                    <a:ext uri="{9D8B030D-6E8A-4147-A177-3AD203B41FA5}">
                      <a16:colId xmlns:a16="http://schemas.microsoft.com/office/drawing/2014/main" val="3364706911"/>
                    </a:ext>
                  </a:extLst>
                </a:gridCol>
                <a:gridCol w="1035367">
                  <a:extLst>
                    <a:ext uri="{9D8B030D-6E8A-4147-A177-3AD203B41FA5}">
                      <a16:colId xmlns:a16="http://schemas.microsoft.com/office/drawing/2014/main" val="4205204594"/>
                    </a:ext>
                  </a:extLst>
                </a:gridCol>
                <a:gridCol w="1487805">
                  <a:extLst>
                    <a:ext uri="{9D8B030D-6E8A-4147-A177-3AD203B41FA5}">
                      <a16:colId xmlns:a16="http://schemas.microsoft.com/office/drawing/2014/main" val="1035334402"/>
                    </a:ext>
                  </a:extLst>
                </a:gridCol>
                <a:gridCol w="1425935">
                  <a:extLst>
                    <a:ext uri="{9D8B030D-6E8A-4147-A177-3AD203B41FA5}">
                      <a16:colId xmlns:a16="http://schemas.microsoft.com/office/drawing/2014/main" val="2783795172"/>
                    </a:ext>
                  </a:extLst>
                </a:gridCol>
              </a:tblGrid>
              <a:tr h="364470">
                <a:tc>
                  <a:txBody>
                    <a:bodyPr/>
                    <a:lstStyle/>
                    <a:p>
                      <a:pPr algn="ctr"/>
                      <a:endParaRPr lang="it-IT" sz="1400" dirty="0"/>
                    </a:p>
                  </a:txBody>
                  <a:tcPr anchor="ctr"/>
                </a:tc>
                <a:tc>
                  <a:txBody>
                    <a:bodyPr/>
                    <a:lstStyle/>
                    <a:p>
                      <a:pPr algn="ctr"/>
                      <a:r>
                        <a:rPr lang="it-IT" sz="1400" dirty="0"/>
                        <a:t>Fitness</a:t>
                      </a:r>
                    </a:p>
                  </a:txBody>
                  <a:tcPr anchor="ctr"/>
                </a:tc>
                <a:tc>
                  <a:txBody>
                    <a:bodyPr/>
                    <a:lstStyle/>
                    <a:p>
                      <a:pPr algn="ctr"/>
                      <a:r>
                        <a:rPr lang="it-IT" sz="1400" dirty="0"/>
                        <a:t>Precision</a:t>
                      </a:r>
                    </a:p>
                  </a:txBody>
                  <a:tcPr anchor="ctr"/>
                </a:tc>
                <a:tc>
                  <a:txBody>
                    <a:bodyPr/>
                    <a:lstStyle/>
                    <a:p>
                      <a:pPr algn="ctr"/>
                      <a:r>
                        <a:rPr lang="it-IT" sz="1400" dirty="0" err="1"/>
                        <a:t>Generalization</a:t>
                      </a:r>
                      <a:endParaRPr lang="it-IT" sz="1400" dirty="0"/>
                    </a:p>
                  </a:txBody>
                  <a:tcPr anchor="ctr"/>
                </a:tc>
                <a:tc>
                  <a:txBody>
                    <a:bodyPr/>
                    <a:lstStyle/>
                    <a:p>
                      <a:pPr algn="ctr"/>
                      <a:r>
                        <a:rPr lang="it-IT" sz="1400" dirty="0" err="1"/>
                        <a:t>Simplicity</a:t>
                      </a:r>
                      <a:endParaRPr lang="it-IT" sz="1400" dirty="0"/>
                    </a:p>
                  </a:txBody>
                  <a:tcPr anchor="ctr"/>
                </a:tc>
                <a:extLst>
                  <a:ext uri="{0D108BD9-81ED-4DB2-BD59-A6C34878D82A}">
                    <a16:rowId xmlns:a16="http://schemas.microsoft.com/office/drawing/2014/main" val="3588761388"/>
                  </a:ext>
                </a:extLst>
              </a:tr>
              <a:tr h="364470">
                <a:tc>
                  <a:txBody>
                    <a:bodyPr/>
                    <a:lstStyle/>
                    <a:p>
                      <a:pPr algn="ctr"/>
                      <a:r>
                        <a:rPr lang="it-IT" sz="1400" b="1" strike="noStrike" dirty="0"/>
                        <a:t>Alpha</a:t>
                      </a:r>
                    </a:p>
                  </a:txBody>
                  <a:tcPr anchor="ctr"/>
                </a:tc>
                <a:tc>
                  <a:txBody>
                    <a:bodyPr/>
                    <a:lstStyle/>
                    <a:p>
                      <a:pPr algn="ctr"/>
                      <a:r>
                        <a:rPr lang="it-IT" sz="1400" dirty="0"/>
                        <a:t>0.69</a:t>
                      </a:r>
                    </a:p>
                  </a:txBody>
                  <a:tcPr anchor="ctr"/>
                </a:tc>
                <a:tc>
                  <a:txBody>
                    <a:bodyPr/>
                    <a:lstStyle/>
                    <a:p>
                      <a:pPr algn="ctr"/>
                      <a:r>
                        <a:rPr lang="it-IT" sz="1400" dirty="0"/>
                        <a:t>1.00</a:t>
                      </a:r>
                    </a:p>
                  </a:txBody>
                  <a:tcPr anchor="ctr"/>
                </a:tc>
                <a:tc>
                  <a:txBody>
                    <a:bodyPr/>
                    <a:lstStyle/>
                    <a:p>
                      <a:pPr algn="ctr"/>
                      <a:r>
                        <a:rPr lang="it-IT" sz="1400" dirty="0"/>
                        <a:t>0.98</a:t>
                      </a:r>
                    </a:p>
                  </a:txBody>
                  <a:tcPr anchor="ctr"/>
                </a:tc>
                <a:tc>
                  <a:txBody>
                    <a:bodyPr/>
                    <a:lstStyle/>
                    <a:p>
                      <a:pPr algn="ctr"/>
                      <a:r>
                        <a:rPr lang="it-IT" sz="1400" dirty="0"/>
                        <a:t>0.40</a:t>
                      </a:r>
                    </a:p>
                  </a:txBody>
                  <a:tcPr anchor="ctr"/>
                </a:tc>
                <a:extLst>
                  <a:ext uri="{0D108BD9-81ED-4DB2-BD59-A6C34878D82A}">
                    <a16:rowId xmlns:a16="http://schemas.microsoft.com/office/drawing/2014/main" val="854767594"/>
                  </a:ext>
                </a:extLst>
              </a:tr>
              <a:tr h="315000">
                <a:tc>
                  <a:txBody>
                    <a:bodyPr/>
                    <a:lstStyle/>
                    <a:p>
                      <a:pPr algn="ctr"/>
                      <a:r>
                        <a:rPr lang="it-IT" sz="1400" b="1" strike="noStrike" dirty="0" err="1"/>
                        <a:t>Heuristics</a:t>
                      </a:r>
                      <a:endParaRPr lang="it-IT" sz="1400" b="1" strike="noStrike" dirty="0"/>
                    </a:p>
                  </a:txBody>
                  <a:tcPr anchor="ctr"/>
                </a:tc>
                <a:tc>
                  <a:txBody>
                    <a:bodyPr/>
                    <a:lstStyle/>
                    <a:p>
                      <a:pPr algn="ctr"/>
                      <a:r>
                        <a:rPr lang="it-IT" sz="1400" dirty="0"/>
                        <a:t>0.78</a:t>
                      </a:r>
                    </a:p>
                  </a:txBody>
                  <a:tcPr anchor="ctr"/>
                </a:tc>
                <a:tc>
                  <a:txBody>
                    <a:bodyPr/>
                    <a:lstStyle/>
                    <a:p>
                      <a:pPr algn="ctr"/>
                      <a:r>
                        <a:rPr lang="it-IT" sz="1400" dirty="0"/>
                        <a:t>1.00</a:t>
                      </a:r>
                    </a:p>
                  </a:txBody>
                  <a:tcPr anchor="ctr"/>
                </a:tc>
                <a:tc>
                  <a:txBody>
                    <a:bodyPr/>
                    <a:lstStyle/>
                    <a:p>
                      <a:pPr algn="ctr"/>
                      <a:r>
                        <a:rPr lang="it-IT" sz="1400" dirty="0"/>
                        <a:t>0.87</a:t>
                      </a:r>
                    </a:p>
                  </a:txBody>
                  <a:tcPr anchor="ctr"/>
                </a:tc>
                <a:tc>
                  <a:txBody>
                    <a:bodyPr/>
                    <a:lstStyle/>
                    <a:p>
                      <a:pPr algn="ctr"/>
                      <a:r>
                        <a:rPr lang="it-IT" sz="1400" dirty="0"/>
                        <a:t>0.57</a:t>
                      </a:r>
                    </a:p>
                  </a:txBody>
                  <a:tcPr anchor="ctr"/>
                </a:tc>
                <a:extLst>
                  <a:ext uri="{0D108BD9-81ED-4DB2-BD59-A6C34878D82A}">
                    <a16:rowId xmlns:a16="http://schemas.microsoft.com/office/drawing/2014/main" val="1678328737"/>
                  </a:ext>
                </a:extLst>
              </a:tr>
              <a:tr h="364470">
                <a:tc>
                  <a:txBody>
                    <a:bodyPr/>
                    <a:lstStyle/>
                    <a:p>
                      <a:pPr algn="ctr"/>
                      <a:r>
                        <a:rPr lang="it-IT" sz="1400" b="1" strike="noStrike" dirty="0" err="1"/>
                        <a:t>Inductive</a:t>
                      </a:r>
                      <a:endParaRPr lang="it-IT" sz="1400" b="1" strike="noStrike" dirty="0"/>
                    </a:p>
                  </a:txBody>
                  <a:tcPr anchor="ctr"/>
                </a:tc>
                <a:tc>
                  <a:txBody>
                    <a:bodyPr/>
                    <a:lstStyle/>
                    <a:p>
                      <a:pPr algn="ctr"/>
                      <a:r>
                        <a:rPr lang="it-IT" sz="1400" dirty="0"/>
                        <a:t>1.00</a:t>
                      </a:r>
                    </a:p>
                  </a:txBody>
                  <a:tcPr anchor="ctr"/>
                </a:tc>
                <a:tc>
                  <a:txBody>
                    <a:bodyPr/>
                    <a:lstStyle/>
                    <a:p>
                      <a:pPr algn="ctr"/>
                      <a:r>
                        <a:rPr lang="it-IT" sz="1400" dirty="0"/>
                        <a:t>0.55</a:t>
                      </a:r>
                    </a:p>
                  </a:txBody>
                  <a:tcPr anchor="ctr"/>
                </a:tc>
                <a:tc>
                  <a:txBody>
                    <a:bodyPr/>
                    <a:lstStyle/>
                    <a:p>
                      <a:pPr algn="ctr"/>
                      <a:r>
                        <a:rPr lang="it-IT" sz="1400" dirty="0"/>
                        <a:t>0.98</a:t>
                      </a:r>
                    </a:p>
                  </a:txBody>
                  <a:tcPr anchor="ctr"/>
                </a:tc>
                <a:tc>
                  <a:txBody>
                    <a:bodyPr/>
                    <a:lstStyle/>
                    <a:p>
                      <a:pPr algn="ctr"/>
                      <a:r>
                        <a:rPr lang="it-IT" sz="1400" dirty="0"/>
                        <a:t>0.67</a:t>
                      </a:r>
                    </a:p>
                  </a:txBody>
                  <a:tcPr anchor="ctr"/>
                </a:tc>
                <a:extLst>
                  <a:ext uri="{0D108BD9-81ED-4DB2-BD59-A6C34878D82A}">
                    <a16:rowId xmlns:a16="http://schemas.microsoft.com/office/drawing/2014/main" val="4196057162"/>
                  </a:ext>
                </a:extLst>
              </a:tr>
            </a:tbl>
          </a:graphicData>
        </a:graphic>
      </p:graphicFrame>
      <p:sp>
        <p:nvSpPr>
          <p:cNvPr id="7" name="Content Placeholder 2">
            <a:extLst>
              <a:ext uri="{FF2B5EF4-FFF2-40B4-BE49-F238E27FC236}">
                <a16:creationId xmlns:a16="http://schemas.microsoft.com/office/drawing/2014/main" id="{8808AB4C-3E45-543A-C51C-A0B7B91B20B3}"/>
              </a:ext>
            </a:extLst>
          </p:cNvPr>
          <p:cNvSpPr>
            <a:spLocks noGrp="1"/>
          </p:cNvSpPr>
          <p:nvPr>
            <p:ph idx="1"/>
          </p:nvPr>
        </p:nvSpPr>
        <p:spPr>
          <a:xfrm>
            <a:off x="313278" y="2177547"/>
            <a:ext cx="5739859" cy="4449401"/>
          </a:xfrm>
        </p:spPr>
        <p:txBody>
          <a:bodyPr>
            <a:noAutofit/>
          </a:bodyPr>
          <a:lstStyle/>
          <a:p>
            <a:pPr algn="l"/>
            <a:r>
              <a:rPr lang="en-US" sz="1900" b="1" i="0" u="none" strike="noStrike" baseline="0" dirty="0">
                <a:solidFill>
                  <a:srgbClr val="000000"/>
                </a:solidFill>
                <a:latin typeface="LMSans10-Regular"/>
              </a:rPr>
              <a:t>Alpha Miner </a:t>
            </a:r>
            <a:r>
              <a:rPr lang="en-US" sz="1900" b="0" i="0" u="none" strike="noStrike" baseline="0" dirty="0">
                <a:solidFill>
                  <a:srgbClr val="000000"/>
                </a:solidFill>
                <a:latin typeface="LMSans10-Regular"/>
              </a:rPr>
              <a:t>achieves high precision, ensuring that all discovered edges are correct. However, its lower fitness and generalization indicate an incomplete </a:t>
            </a:r>
            <a:r>
              <a:rPr lang="it-IT" sz="1900" b="0" i="0" u="none" strike="noStrike" baseline="0" dirty="0" err="1">
                <a:latin typeface="LMSans10-Regular"/>
              </a:rPr>
              <a:t>representation</a:t>
            </a:r>
            <a:r>
              <a:rPr lang="it-IT" sz="1900" b="0" i="0" u="none" strike="noStrike" baseline="0" dirty="0">
                <a:latin typeface="LMSans10-Regular"/>
              </a:rPr>
              <a:t> of the </a:t>
            </a:r>
            <a:r>
              <a:rPr lang="it-IT" sz="1900" b="0" i="0" u="none" strike="noStrike" baseline="0" dirty="0" err="1">
                <a:latin typeface="LMSans10-Regular"/>
              </a:rPr>
              <a:t>process</a:t>
            </a:r>
            <a:r>
              <a:rPr lang="it-IT" sz="1900" b="0" i="0" u="none" strike="noStrike" baseline="0" dirty="0">
                <a:latin typeface="LMSans10-Regular"/>
              </a:rPr>
              <a:t>.</a:t>
            </a:r>
            <a:endParaRPr lang="en-US" sz="1900" b="0" i="0" u="none" strike="noStrike" baseline="0" dirty="0">
              <a:solidFill>
                <a:srgbClr val="000000"/>
              </a:solidFill>
              <a:latin typeface="LMSans10-Regular"/>
            </a:endParaRPr>
          </a:p>
          <a:p>
            <a:pPr algn="l"/>
            <a:r>
              <a:rPr lang="en-US" sz="1900" b="1" i="0" u="none" strike="noStrike" baseline="0" dirty="0">
                <a:solidFill>
                  <a:srgbClr val="000000"/>
                </a:solidFill>
                <a:latin typeface="LMSans10-Regular"/>
              </a:rPr>
              <a:t>Heuristics Miner </a:t>
            </a:r>
            <a:r>
              <a:rPr lang="en-US" sz="1900" b="0" i="0" u="none" strike="noStrike" baseline="0" dirty="0">
                <a:solidFill>
                  <a:srgbClr val="000000"/>
                </a:solidFill>
                <a:latin typeface="LMSans10-Regular"/>
              </a:rPr>
              <a:t>improves fitness over Alpha Miner while maintaining a balanced generalization. However, lower simplicity suggests a more intricate model. </a:t>
            </a:r>
          </a:p>
          <a:p>
            <a:pPr algn="l"/>
            <a:r>
              <a:rPr lang="en-US" sz="1900" b="1" i="0" u="none" strike="noStrike" baseline="0" dirty="0">
                <a:solidFill>
                  <a:srgbClr val="000000"/>
                </a:solidFill>
                <a:latin typeface="LMSans10-Regular"/>
              </a:rPr>
              <a:t>Inductive Miner </a:t>
            </a:r>
            <a:r>
              <a:rPr lang="en-US" sz="1900" b="0" i="0" u="none" strike="noStrike" baseline="0" dirty="0">
                <a:solidFill>
                  <a:srgbClr val="000000"/>
                </a:solidFill>
                <a:latin typeface="LMSans10-Regular"/>
              </a:rPr>
              <a:t>delivers perfect fitness, capturing all process variations with high generalization but suffers from lower precision. It performs best overall due to its superior fitness, making it preferable for </a:t>
            </a:r>
            <a:r>
              <a:rPr lang="it-IT" sz="1900" b="0" i="0" u="none" strike="noStrike" baseline="0" dirty="0" err="1">
                <a:solidFill>
                  <a:srgbClr val="000000"/>
                </a:solidFill>
                <a:latin typeface="LMSans10-Regular"/>
              </a:rPr>
              <a:t>complex</a:t>
            </a:r>
            <a:r>
              <a:rPr lang="it-IT" sz="1900" b="0" i="0" u="none" strike="noStrike" baseline="0" dirty="0">
                <a:solidFill>
                  <a:srgbClr val="000000"/>
                </a:solidFill>
                <a:latin typeface="LMSans10-Regular"/>
              </a:rPr>
              <a:t> </a:t>
            </a:r>
            <a:r>
              <a:rPr lang="it-IT" sz="1900" b="0" i="0" u="none" strike="noStrike" baseline="0" dirty="0" err="1">
                <a:solidFill>
                  <a:srgbClr val="000000"/>
                </a:solidFill>
                <a:latin typeface="LMSans10-Regular"/>
              </a:rPr>
              <a:t>processes</a:t>
            </a:r>
            <a:r>
              <a:rPr lang="it-IT" sz="1900" b="0" i="0" u="none" strike="noStrike" baseline="0" dirty="0">
                <a:solidFill>
                  <a:srgbClr val="000000"/>
                </a:solidFill>
                <a:latin typeface="LMSans10-Regular"/>
              </a:rPr>
              <a:t>.</a:t>
            </a:r>
            <a:endParaRPr lang="it-IT" sz="1900" b="1" i="0" u="none" strike="noStrike" baseline="0" dirty="0">
              <a:latin typeface="LMSans10-Regular"/>
            </a:endParaRPr>
          </a:p>
        </p:txBody>
      </p:sp>
    </p:spTree>
    <p:extLst>
      <p:ext uri="{BB962C8B-B14F-4D97-AF65-F5344CB8AC3E}">
        <p14:creationId xmlns:p14="http://schemas.microsoft.com/office/powerpoint/2010/main" val="8096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77702-7B54-721F-6F16-5AD69CD25D21}"/>
              </a:ext>
            </a:extLst>
          </p:cNvPr>
          <p:cNvSpPr>
            <a:spLocks noGrp="1"/>
          </p:cNvSpPr>
          <p:nvPr>
            <p:ph type="title"/>
          </p:nvPr>
        </p:nvSpPr>
        <p:spPr>
          <a:xfrm>
            <a:off x="5080216" y="1076324"/>
            <a:ext cx="6272784" cy="1535051"/>
          </a:xfrm>
        </p:spPr>
        <p:txBody>
          <a:bodyPr anchor="b">
            <a:normAutofit/>
          </a:bodyPr>
          <a:lstStyle/>
          <a:p>
            <a:r>
              <a:rPr lang="en-GB" sz="5200" noProof="0"/>
              <a:t>Introduction</a:t>
            </a:r>
          </a:p>
        </p:txBody>
      </p:sp>
      <p:pic>
        <p:nvPicPr>
          <p:cNvPr id="16" name="Picture 15">
            <a:extLst>
              <a:ext uri="{FF2B5EF4-FFF2-40B4-BE49-F238E27FC236}">
                <a16:creationId xmlns:a16="http://schemas.microsoft.com/office/drawing/2014/main" id="{9FD865B9-783A-6C84-8972-7BF0BE3EB0A4}"/>
              </a:ext>
            </a:extLst>
          </p:cNvPr>
          <p:cNvPicPr>
            <a:picLocks noChangeAspect="1"/>
          </p:cNvPicPr>
          <p:nvPr/>
        </p:nvPicPr>
        <p:blipFill>
          <a:blip r:embed="rId2"/>
          <a:srcRect l="37174" r="25873"/>
          <a:stretch/>
        </p:blipFill>
        <p:spPr>
          <a:xfrm>
            <a:off x="20" y="10"/>
            <a:ext cx="4505305" cy="6857990"/>
          </a:xfrm>
          <a:prstGeom prst="rect">
            <a:avLst/>
          </a:prstGeom>
        </p:spPr>
      </p:pic>
      <p:sp>
        <p:nvSpPr>
          <p:cNvPr id="2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83B994-0A4D-620A-0437-CDA03F6AE0C6}"/>
              </a:ext>
            </a:extLst>
          </p:cNvPr>
          <p:cNvSpPr>
            <a:spLocks noGrp="1"/>
          </p:cNvSpPr>
          <p:nvPr>
            <p:ph idx="1"/>
          </p:nvPr>
        </p:nvSpPr>
        <p:spPr>
          <a:xfrm>
            <a:off x="5080216" y="3351276"/>
            <a:ext cx="6272784" cy="2825686"/>
          </a:xfrm>
        </p:spPr>
        <p:txBody>
          <a:bodyPr>
            <a:normAutofit/>
          </a:bodyPr>
          <a:lstStyle/>
          <a:p>
            <a:pPr algn="l"/>
            <a:r>
              <a:rPr lang="en-US" sz="1800" dirty="0"/>
              <a:t>Process mining is a powerful technique that bridges data science and business process management by extracting process-related knowledge </a:t>
            </a:r>
            <a:r>
              <a:rPr lang="it-IT" sz="1800" dirty="0"/>
              <a:t>from event logs.</a:t>
            </a:r>
            <a:endParaRPr lang="en-GB" sz="1800" dirty="0"/>
          </a:p>
          <a:p>
            <a:pPr algn="l"/>
            <a:r>
              <a:rPr lang="en-US" sz="1800" dirty="0"/>
              <a:t>In this work we focus on analyzing and modeling a </a:t>
            </a:r>
            <a:r>
              <a:rPr lang="en-US" sz="1800" b="1" dirty="0"/>
              <a:t>loan application process</a:t>
            </a:r>
            <a:r>
              <a:rPr lang="en-US" sz="1800" dirty="0"/>
              <a:t> through process mining techniques and large language models (LLMs).</a:t>
            </a:r>
            <a:endParaRPr lang="en-GB" sz="1800" dirty="0"/>
          </a:p>
        </p:txBody>
      </p:sp>
    </p:spTree>
    <p:extLst>
      <p:ext uri="{BB962C8B-B14F-4D97-AF65-F5344CB8AC3E}">
        <p14:creationId xmlns:p14="http://schemas.microsoft.com/office/powerpoint/2010/main" val="212730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5E75D-BB5B-C2FF-8D6A-8AE37A9A4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7E098-F230-CF94-95C8-56F2684888C4}"/>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b="1" dirty="0" err="1">
                <a:latin typeface="+mj-lt"/>
                <a:ea typeface="+mj-ea"/>
                <a:cs typeface="+mj-cs"/>
              </a:rPr>
              <a:t>Variants</a:t>
            </a:r>
            <a:r>
              <a:rPr lang="it-IT" sz="3600" b="1" dirty="0">
                <a:latin typeface="+mj-lt"/>
                <a:ea typeface="+mj-ea"/>
                <a:cs typeface="+mj-cs"/>
              </a:rPr>
              <a:t> </a:t>
            </a:r>
            <a:r>
              <a:rPr lang="it-IT" sz="3600" b="1" dirty="0" err="1">
                <a:latin typeface="+mj-lt"/>
                <a:ea typeface="+mj-ea"/>
                <a:cs typeface="+mj-cs"/>
              </a:rPr>
              <a:t>abstraction</a:t>
            </a:r>
            <a:r>
              <a:rPr lang="it-IT" sz="3600" b="1" dirty="0">
                <a:latin typeface="+mj-lt"/>
                <a:ea typeface="+mj-ea"/>
                <a:cs typeface="+mj-cs"/>
              </a:rPr>
              <a:t>)</a:t>
            </a:r>
          </a:p>
        </p:txBody>
      </p:sp>
      <p:pic>
        <p:nvPicPr>
          <p:cNvPr id="4" name="Picture 3">
            <a:extLst>
              <a:ext uri="{FF2B5EF4-FFF2-40B4-BE49-F238E27FC236}">
                <a16:creationId xmlns:a16="http://schemas.microsoft.com/office/drawing/2014/main" id="{9C67DD94-A111-E734-B0E0-FABFA588CBD3}"/>
              </a:ext>
            </a:extLst>
          </p:cNvPr>
          <p:cNvPicPr>
            <a:picLocks noChangeAspect="1"/>
          </p:cNvPicPr>
          <p:nvPr/>
        </p:nvPicPr>
        <p:blipFill>
          <a:blip r:embed="rId2"/>
          <a:stretch>
            <a:fillRect/>
          </a:stretch>
        </p:blipFill>
        <p:spPr>
          <a:xfrm>
            <a:off x="0" y="889252"/>
            <a:ext cx="3784396" cy="4409644"/>
          </a:xfrm>
          <a:prstGeom prst="rect">
            <a:avLst/>
          </a:prstGeom>
        </p:spPr>
      </p:pic>
      <p:pic>
        <p:nvPicPr>
          <p:cNvPr id="6" name="Picture 5">
            <a:extLst>
              <a:ext uri="{FF2B5EF4-FFF2-40B4-BE49-F238E27FC236}">
                <a16:creationId xmlns:a16="http://schemas.microsoft.com/office/drawing/2014/main" id="{E9E31F37-148D-5118-6428-FFE3C4DE5450}"/>
              </a:ext>
            </a:extLst>
          </p:cNvPr>
          <p:cNvPicPr>
            <a:picLocks noChangeAspect="1"/>
          </p:cNvPicPr>
          <p:nvPr/>
        </p:nvPicPr>
        <p:blipFill>
          <a:blip r:embed="rId3"/>
          <a:stretch>
            <a:fillRect/>
          </a:stretch>
        </p:blipFill>
        <p:spPr>
          <a:xfrm>
            <a:off x="19051" y="5207267"/>
            <a:ext cx="3765345" cy="1520792"/>
          </a:xfrm>
          <a:prstGeom prst="rect">
            <a:avLst/>
          </a:prstGeom>
        </p:spPr>
      </p:pic>
      <p:pic>
        <p:nvPicPr>
          <p:cNvPr id="8" name="Picture 7">
            <a:extLst>
              <a:ext uri="{FF2B5EF4-FFF2-40B4-BE49-F238E27FC236}">
                <a16:creationId xmlns:a16="http://schemas.microsoft.com/office/drawing/2014/main" id="{66DC4307-5487-3809-5B97-5919E70A9506}"/>
              </a:ext>
            </a:extLst>
          </p:cNvPr>
          <p:cNvPicPr>
            <a:picLocks noChangeAspect="1"/>
          </p:cNvPicPr>
          <p:nvPr/>
        </p:nvPicPr>
        <p:blipFill>
          <a:blip r:embed="rId4"/>
          <a:stretch>
            <a:fillRect/>
          </a:stretch>
        </p:blipFill>
        <p:spPr>
          <a:xfrm>
            <a:off x="3784396" y="920111"/>
            <a:ext cx="4612945" cy="5575939"/>
          </a:xfrm>
          <a:prstGeom prst="rect">
            <a:avLst/>
          </a:prstGeom>
        </p:spPr>
      </p:pic>
      <p:pic>
        <p:nvPicPr>
          <p:cNvPr id="14" name="Picture 13">
            <a:extLst>
              <a:ext uri="{FF2B5EF4-FFF2-40B4-BE49-F238E27FC236}">
                <a16:creationId xmlns:a16="http://schemas.microsoft.com/office/drawing/2014/main" id="{DC0E6A64-691E-ACE8-5A8E-EAEF5A8FC536}"/>
              </a:ext>
            </a:extLst>
          </p:cNvPr>
          <p:cNvPicPr>
            <a:picLocks noChangeAspect="1"/>
          </p:cNvPicPr>
          <p:nvPr/>
        </p:nvPicPr>
        <p:blipFill>
          <a:blip r:embed="rId5"/>
          <a:stretch>
            <a:fillRect/>
          </a:stretch>
        </p:blipFill>
        <p:spPr>
          <a:xfrm>
            <a:off x="8393977" y="977261"/>
            <a:ext cx="3769448" cy="617410"/>
          </a:xfrm>
          <a:prstGeom prst="rect">
            <a:avLst/>
          </a:prstGeom>
        </p:spPr>
      </p:pic>
      <p:sp>
        <p:nvSpPr>
          <p:cNvPr id="3" name="TextBox 2">
            <a:extLst>
              <a:ext uri="{FF2B5EF4-FFF2-40B4-BE49-F238E27FC236}">
                <a16:creationId xmlns:a16="http://schemas.microsoft.com/office/drawing/2014/main" id="{302C3C55-3BEA-5B1B-623C-A141F37242AA}"/>
              </a:ext>
            </a:extLst>
          </p:cNvPr>
          <p:cNvSpPr txBox="1"/>
          <p:nvPr/>
        </p:nvSpPr>
        <p:spPr>
          <a:xfrm>
            <a:off x="8559800" y="1854200"/>
            <a:ext cx="3397250" cy="2031325"/>
          </a:xfrm>
          <a:prstGeom prst="rect">
            <a:avLst/>
          </a:prstGeom>
          <a:noFill/>
        </p:spPr>
        <p:txBody>
          <a:bodyPr wrap="square" rtlCol="0">
            <a:spAutoFit/>
          </a:bodyPr>
          <a:lstStyle/>
          <a:p>
            <a:r>
              <a:rPr lang="en-US" b="1" dirty="0"/>
              <a:t>Variants</a:t>
            </a:r>
            <a:r>
              <a:rPr lang="en-US" dirty="0"/>
              <a:t> refer to </a:t>
            </a:r>
            <a:r>
              <a:rPr lang="en-US" b="1" dirty="0"/>
              <a:t>unique sequences of activities (traces) observed in an event log</a:t>
            </a:r>
            <a:r>
              <a:rPr lang="en-US" dirty="0"/>
              <a:t>. Each variant represents a specific way in which a process instance (or case) was executed.</a:t>
            </a:r>
            <a:endParaRPr lang="it-IT" dirty="0"/>
          </a:p>
        </p:txBody>
      </p:sp>
      <p:sp>
        <p:nvSpPr>
          <p:cNvPr id="5" name="Rectangle 4">
            <a:extLst>
              <a:ext uri="{FF2B5EF4-FFF2-40B4-BE49-F238E27FC236}">
                <a16:creationId xmlns:a16="http://schemas.microsoft.com/office/drawing/2014/main" id="{40A8A537-5011-C660-9735-F3F8411761F1}"/>
              </a:ext>
            </a:extLst>
          </p:cNvPr>
          <p:cNvSpPr/>
          <p:nvPr/>
        </p:nvSpPr>
        <p:spPr>
          <a:xfrm>
            <a:off x="94512" y="3243027"/>
            <a:ext cx="3575787" cy="1964240"/>
          </a:xfrm>
          <a:prstGeom prst="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
        <p:nvSpPr>
          <p:cNvPr id="7" name="Rectangle 6">
            <a:extLst>
              <a:ext uri="{FF2B5EF4-FFF2-40B4-BE49-F238E27FC236}">
                <a16:creationId xmlns:a16="http://schemas.microsoft.com/office/drawing/2014/main" id="{D74998FD-9330-C6F2-47BB-361DE250868C}"/>
              </a:ext>
            </a:extLst>
          </p:cNvPr>
          <p:cNvSpPr/>
          <p:nvPr/>
        </p:nvSpPr>
        <p:spPr>
          <a:xfrm>
            <a:off x="3975798" y="1658888"/>
            <a:ext cx="4303332" cy="697784"/>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325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F6478-1478-BAB2-E655-08165545A640}"/>
            </a:ext>
          </a:extLst>
        </p:cNvPr>
        <p:cNvGrpSpPr/>
        <p:nvPr/>
      </p:nvGrpSpPr>
      <p:grpSpPr>
        <a:xfrm>
          <a:off x="0" y="0"/>
          <a:ext cx="0" cy="0"/>
          <a:chOff x="0" y="0"/>
          <a:chExt cx="0" cy="0"/>
        </a:xfrm>
      </p:grpSpPr>
      <p:pic>
        <p:nvPicPr>
          <p:cNvPr id="7" name="Picture 6" descr="A black and white image of a person&#10;&#10;AI-generated content may be incorrect.">
            <a:extLst>
              <a:ext uri="{FF2B5EF4-FFF2-40B4-BE49-F238E27FC236}">
                <a16:creationId xmlns:a16="http://schemas.microsoft.com/office/drawing/2014/main" id="{DD54F38D-D2B7-7E95-0825-ACB894B4B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74" y="1473929"/>
            <a:ext cx="6257925" cy="2914133"/>
          </a:xfrm>
          <a:prstGeom prst="rect">
            <a:avLst/>
          </a:prstGeom>
        </p:spPr>
      </p:pic>
      <p:sp>
        <p:nvSpPr>
          <p:cNvPr id="2" name="Title 1">
            <a:extLst>
              <a:ext uri="{FF2B5EF4-FFF2-40B4-BE49-F238E27FC236}">
                <a16:creationId xmlns:a16="http://schemas.microsoft.com/office/drawing/2014/main" id="{4BEE9BAD-1680-F5B3-BB56-750884260336}"/>
              </a:ext>
            </a:extLst>
          </p:cNvPr>
          <p:cNvSpPr txBox="1">
            <a:spLocks/>
          </p:cNvSpPr>
          <p:nvPr/>
        </p:nvSpPr>
        <p:spPr>
          <a:xfrm>
            <a:off x="696468" y="224790"/>
            <a:ext cx="10168128"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dirty="0"/>
              <a:t>Application</a:t>
            </a:r>
            <a:r>
              <a:rPr lang="it-IT" dirty="0"/>
              <a:t> </a:t>
            </a:r>
            <a:r>
              <a:rPr lang="it-IT" sz="3600" dirty="0"/>
              <a:t>- </a:t>
            </a:r>
            <a:r>
              <a:rPr lang="it-IT" sz="3600" dirty="0" err="1"/>
              <a:t>Offer</a:t>
            </a:r>
            <a:r>
              <a:rPr lang="it-IT" sz="3600" dirty="0"/>
              <a:t> Event Log</a:t>
            </a:r>
          </a:p>
        </p:txBody>
      </p:sp>
      <p:sp>
        <p:nvSpPr>
          <p:cNvPr id="3" name="Content Placeholder 2">
            <a:extLst>
              <a:ext uri="{FF2B5EF4-FFF2-40B4-BE49-F238E27FC236}">
                <a16:creationId xmlns:a16="http://schemas.microsoft.com/office/drawing/2014/main" id="{352F216F-EDDC-948B-0FDB-547E960CFCCF}"/>
              </a:ext>
            </a:extLst>
          </p:cNvPr>
          <p:cNvSpPr txBox="1">
            <a:spLocks/>
          </p:cNvSpPr>
          <p:nvPr/>
        </p:nvSpPr>
        <p:spPr>
          <a:xfrm>
            <a:off x="571139" y="1077118"/>
            <a:ext cx="1899907" cy="487001"/>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a:t>Alpha Miner</a:t>
            </a:r>
            <a:endParaRPr lang="it-IT" sz="2000" b="1" dirty="0">
              <a:latin typeface="LMSans10-Regular"/>
            </a:endParaRPr>
          </a:p>
        </p:txBody>
      </p:sp>
      <p:sp>
        <p:nvSpPr>
          <p:cNvPr id="4" name="Content Placeholder 2">
            <a:extLst>
              <a:ext uri="{FF2B5EF4-FFF2-40B4-BE49-F238E27FC236}">
                <a16:creationId xmlns:a16="http://schemas.microsoft.com/office/drawing/2014/main" id="{259BF15F-2991-45A6-F914-08F2FC350F55}"/>
              </a:ext>
            </a:extLst>
          </p:cNvPr>
          <p:cNvSpPr txBox="1">
            <a:spLocks/>
          </p:cNvSpPr>
          <p:nvPr/>
        </p:nvSpPr>
        <p:spPr>
          <a:xfrm>
            <a:off x="6257925" y="986928"/>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Heuristics</a:t>
            </a:r>
            <a:r>
              <a:rPr lang="it-IT" sz="2000" b="1" dirty="0"/>
              <a:t> </a:t>
            </a:r>
            <a:r>
              <a:rPr lang="it-IT" sz="2000" b="1" dirty="0" err="1"/>
              <a:t>Miner</a:t>
            </a:r>
            <a:endParaRPr lang="it-IT" sz="2000" b="1" dirty="0">
              <a:latin typeface="LMSans10-Regular"/>
            </a:endParaRPr>
          </a:p>
        </p:txBody>
      </p:sp>
      <p:sp>
        <p:nvSpPr>
          <p:cNvPr id="6" name="Content Placeholder 2">
            <a:extLst>
              <a:ext uri="{FF2B5EF4-FFF2-40B4-BE49-F238E27FC236}">
                <a16:creationId xmlns:a16="http://schemas.microsoft.com/office/drawing/2014/main" id="{10B2E532-F9D3-5452-27CE-F99003B76D7F}"/>
              </a:ext>
            </a:extLst>
          </p:cNvPr>
          <p:cNvSpPr txBox="1">
            <a:spLocks/>
          </p:cNvSpPr>
          <p:nvPr/>
        </p:nvSpPr>
        <p:spPr>
          <a:xfrm>
            <a:off x="205950" y="4337808"/>
            <a:ext cx="2397252" cy="4870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b="1" dirty="0" err="1"/>
              <a:t>Inductive</a:t>
            </a:r>
            <a:r>
              <a:rPr lang="it-IT" sz="2000" b="1" dirty="0"/>
              <a:t> </a:t>
            </a:r>
            <a:r>
              <a:rPr lang="it-IT" sz="2000" b="1" dirty="0" err="1"/>
              <a:t>Miner</a:t>
            </a:r>
            <a:endParaRPr lang="it-IT" sz="2000" b="1" dirty="0">
              <a:latin typeface="LMSans10-Regular"/>
            </a:endParaRPr>
          </a:p>
        </p:txBody>
      </p:sp>
      <p:pic>
        <p:nvPicPr>
          <p:cNvPr id="10" name="Picture 9" descr="A diagram of a flowchart&#10;&#10;AI-generated content may be incorrect.">
            <a:extLst>
              <a:ext uri="{FF2B5EF4-FFF2-40B4-BE49-F238E27FC236}">
                <a16:creationId xmlns:a16="http://schemas.microsoft.com/office/drawing/2014/main" id="{8821E388-DA4C-1159-B2A8-4A7543A67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118" y="1545101"/>
            <a:ext cx="5682108" cy="2547412"/>
          </a:xfrm>
          <a:prstGeom prst="rect">
            <a:avLst/>
          </a:prstGeom>
        </p:spPr>
      </p:pic>
      <p:pic>
        <p:nvPicPr>
          <p:cNvPr id="13" name="Picture 12" descr="A black and white image of a line&#10;&#10;AI-generated content may be incorrect.">
            <a:extLst>
              <a:ext uri="{FF2B5EF4-FFF2-40B4-BE49-F238E27FC236}">
                <a16:creationId xmlns:a16="http://schemas.microsoft.com/office/drawing/2014/main" id="{F9A2257F-4FF8-9FE3-7020-675D650CB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37" y="4824809"/>
            <a:ext cx="11828526" cy="1547049"/>
          </a:xfrm>
          <a:prstGeom prst="rect">
            <a:avLst/>
          </a:prstGeom>
        </p:spPr>
      </p:pic>
    </p:spTree>
    <p:extLst>
      <p:ext uri="{BB962C8B-B14F-4D97-AF65-F5344CB8AC3E}">
        <p14:creationId xmlns:p14="http://schemas.microsoft.com/office/powerpoint/2010/main" val="2619933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5DFA6-D3C2-12B8-8644-E18F9C87D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256AF-D4B6-1057-8EAD-6CB620B1E4D0}"/>
              </a:ext>
            </a:extLst>
          </p:cNvPr>
          <p:cNvSpPr>
            <a:spLocks noGrp="1"/>
          </p:cNvSpPr>
          <p:nvPr>
            <p:ph type="title"/>
          </p:nvPr>
        </p:nvSpPr>
        <p:spPr/>
        <p:txBody>
          <a:bodyPr/>
          <a:lstStyle/>
          <a:p>
            <a:r>
              <a:rPr lang="it-IT" dirty="0"/>
              <a:t>Application - </a:t>
            </a:r>
            <a:r>
              <a:rPr lang="it-IT" dirty="0" err="1"/>
              <a:t>Offer</a:t>
            </a:r>
            <a:r>
              <a:rPr lang="it-IT" dirty="0"/>
              <a:t> Event Log</a:t>
            </a:r>
          </a:p>
        </p:txBody>
      </p:sp>
      <p:pic>
        <p:nvPicPr>
          <p:cNvPr id="4" name="Picture 3">
            <a:extLst>
              <a:ext uri="{FF2B5EF4-FFF2-40B4-BE49-F238E27FC236}">
                <a16:creationId xmlns:a16="http://schemas.microsoft.com/office/drawing/2014/main" id="{E59ADD79-89F6-C9ED-8E0D-98A8869DCDC1}"/>
              </a:ext>
            </a:extLst>
          </p:cNvPr>
          <p:cNvPicPr>
            <a:picLocks noChangeAspect="1"/>
          </p:cNvPicPr>
          <p:nvPr/>
        </p:nvPicPr>
        <p:blipFill>
          <a:blip r:embed="rId3">
            <a:extLst>
              <a:ext uri="{28A0092B-C50C-407E-A947-70E740481C1C}">
                <a14:useLocalDpi xmlns:a14="http://schemas.microsoft.com/office/drawing/2010/main" val="0"/>
              </a:ext>
            </a:extLst>
          </a:blip>
          <a:srcRect l="4701" t="6230" r="8684"/>
          <a:stretch/>
        </p:blipFill>
        <p:spPr>
          <a:xfrm>
            <a:off x="6096000" y="2048986"/>
            <a:ext cx="5845722" cy="3164305"/>
          </a:xfrm>
          <a:prstGeom prst="rect">
            <a:avLst/>
          </a:prstGeom>
        </p:spPr>
      </p:pic>
      <p:graphicFrame>
        <p:nvGraphicFramePr>
          <p:cNvPr id="3" name="Table 2">
            <a:extLst>
              <a:ext uri="{FF2B5EF4-FFF2-40B4-BE49-F238E27FC236}">
                <a16:creationId xmlns:a16="http://schemas.microsoft.com/office/drawing/2014/main" id="{E9FA0880-C69D-C4CC-6D09-D18B93FEF809}"/>
              </a:ext>
            </a:extLst>
          </p:cNvPr>
          <p:cNvGraphicFramePr>
            <a:graphicFrameLocks noGrp="1"/>
          </p:cNvGraphicFramePr>
          <p:nvPr>
            <p:extLst>
              <p:ext uri="{D42A27DB-BD31-4B8C-83A1-F6EECF244321}">
                <p14:modId xmlns:p14="http://schemas.microsoft.com/office/powerpoint/2010/main" val="1202438376"/>
              </p:ext>
            </p:extLst>
          </p:nvPr>
        </p:nvGraphicFramePr>
        <p:xfrm>
          <a:off x="6096000" y="5129785"/>
          <a:ext cx="5910305" cy="1408410"/>
        </p:xfrm>
        <a:graphic>
          <a:graphicData uri="http://schemas.openxmlformats.org/drawingml/2006/table">
            <a:tbl>
              <a:tblPr firstRow="1" bandRow="1">
                <a:tableStyleId>{68D230F3-CF80-4859-8CE7-A43EE81993B5}</a:tableStyleId>
              </a:tblPr>
              <a:tblGrid>
                <a:gridCol w="1100455">
                  <a:extLst>
                    <a:ext uri="{9D8B030D-6E8A-4147-A177-3AD203B41FA5}">
                      <a16:colId xmlns:a16="http://schemas.microsoft.com/office/drawing/2014/main" val="3408427231"/>
                    </a:ext>
                  </a:extLst>
                </a:gridCol>
                <a:gridCol w="860743">
                  <a:extLst>
                    <a:ext uri="{9D8B030D-6E8A-4147-A177-3AD203B41FA5}">
                      <a16:colId xmlns:a16="http://schemas.microsoft.com/office/drawing/2014/main" val="3364706911"/>
                    </a:ext>
                  </a:extLst>
                </a:gridCol>
                <a:gridCol w="1035367">
                  <a:extLst>
                    <a:ext uri="{9D8B030D-6E8A-4147-A177-3AD203B41FA5}">
                      <a16:colId xmlns:a16="http://schemas.microsoft.com/office/drawing/2014/main" val="4205204594"/>
                    </a:ext>
                  </a:extLst>
                </a:gridCol>
                <a:gridCol w="1487805">
                  <a:extLst>
                    <a:ext uri="{9D8B030D-6E8A-4147-A177-3AD203B41FA5}">
                      <a16:colId xmlns:a16="http://schemas.microsoft.com/office/drawing/2014/main" val="1035334402"/>
                    </a:ext>
                  </a:extLst>
                </a:gridCol>
                <a:gridCol w="1425935">
                  <a:extLst>
                    <a:ext uri="{9D8B030D-6E8A-4147-A177-3AD203B41FA5}">
                      <a16:colId xmlns:a16="http://schemas.microsoft.com/office/drawing/2014/main" val="2783795172"/>
                    </a:ext>
                  </a:extLst>
                </a:gridCol>
              </a:tblGrid>
              <a:tr h="364470">
                <a:tc>
                  <a:txBody>
                    <a:bodyPr/>
                    <a:lstStyle/>
                    <a:p>
                      <a:pPr algn="ctr"/>
                      <a:endParaRPr lang="it-IT" sz="1400" dirty="0"/>
                    </a:p>
                  </a:txBody>
                  <a:tcPr anchor="ctr"/>
                </a:tc>
                <a:tc>
                  <a:txBody>
                    <a:bodyPr/>
                    <a:lstStyle/>
                    <a:p>
                      <a:pPr algn="ctr"/>
                      <a:r>
                        <a:rPr lang="it-IT" sz="1400" dirty="0"/>
                        <a:t>Fitness</a:t>
                      </a:r>
                    </a:p>
                  </a:txBody>
                  <a:tcPr anchor="ctr"/>
                </a:tc>
                <a:tc>
                  <a:txBody>
                    <a:bodyPr/>
                    <a:lstStyle/>
                    <a:p>
                      <a:pPr algn="ctr"/>
                      <a:r>
                        <a:rPr lang="it-IT" sz="1400" dirty="0"/>
                        <a:t>Precision</a:t>
                      </a:r>
                    </a:p>
                  </a:txBody>
                  <a:tcPr anchor="ctr"/>
                </a:tc>
                <a:tc>
                  <a:txBody>
                    <a:bodyPr/>
                    <a:lstStyle/>
                    <a:p>
                      <a:pPr algn="ctr"/>
                      <a:r>
                        <a:rPr lang="it-IT" sz="1400" dirty="0" err="1"/>
                        <a:t>Generalization</a:t>
                      </a:r>
                      <a:endParaRPr lang="it-IT" sz="1400" dirty="0"/>
                    </a:p>
                  </a:txBody>
                  <a:tcPr anchor="ctr"/>
                </a:tc>
                <a:tc>
                  <a:txBody>
                    <a:bodyPr/>
                    <a:lstStyle/>
                    <a:p>
                      <a:pPr algn="ctr"/>
                      <a:r>
                        <a:rPr lang="it-IT" sz="1400" dirty="0" err="1"/>
                        <a:t>Simplicity</a:t>
                      </a:r>
                      <a:endParaRPr lang="it-IT" sz="1400" dirty="0"/>
                    </a:p>
                  </a:txBody>
                  <a:tcPr anchor="ctr"/>
                </a:tc>
                <a:extLst>
                  <a:ext uri="{0D108BD9-81ED-4DB2-BD59-A6C34878D82A}">
                    <a16:rowId xmlns:a16="http://schemas.microsoft.com/office/drawing/2014/main" val="3588761388"/>
                  </a:ext>
                </a:extLst>
              </a:tr>
              <a:tr h="364470">
                <a:tc>
                  <a:txBody>
                    <a:bodyPr/>
                    <a:lstStyle/>
                    <a:p>
                      <a:pPr algn="ctr"/>
                      <a:r>
                        <a:rPr lang="it-IT" sz="1400" b="1" strike="noStrike" dirty="0"/>
                        <a:t>Alpha</a:t>
                      </a:r>
                    </a:p>
                  </a:txBody>
                  <a:tcPr anchor="ctr"/>
                </a:tc>
                <a:tc>
                  <a:txBody>
                    <a:bodyPr/>
                    <a:lstStyle/>
                    <a:p>
                      <a:pPr algn="ctr"/>
                      <a:r>
                        <a:rPr lang="it-IT" sz="1400" dirty="0"/>
                        <a:t>0.59</a:t>
                      </a:r>
                    </a:p>
                  </a:txBody>
                  <a:tcPr anchor="ctr"/>
                </a:tc>
                <a:tc>
                  <a:txBody>
                    <a:bodyPr/>
                    <a:lstStyle/>
                    <a:p>
                      <a:pPr algn="ctr"/>
                      <a:r>
                        <a:rPr lang="it-IT" sz="1400" dirty="0"/>
                        <a:t>1.00</a:t>
                      </a:r>
                    </a:p>
                  </a:txBody>
                  <a:tcPr anchor="ctr"/>
                </a:tc>
                <a:tc>
                  <a:txBody>
                    <a:bodyPr/>
                    <a:lstStyle/>
                    <a:p>
                      <a:pPr algn="ctr"/>
                      <a:r>
                        <a:rPr lang="it-IT" sz="1400" dirty="0"/>
                        <a:t>0.98</a:t>
                      </a:r>
                    </a:p>
                  </a:txBody>
                  <a:tcPr anchor="ctr"/>
                </a:tc>
                <a:tc>
                  <a:txBody>
                    <a:bodyPr/>
                    <a:lstStyle/>
                    <a:p>
                      <a:pPr algn="ctr"/>
                      <a:r>
                        <a:rPr lang="it-IT" sz="1400" dirty="0"/>
                        <a:t>0.28</a:t>
                      </a:r>
                    </a:p>
                  </a:txBody>
                  <a:tcPr anchor="ctr"/>
                </a:tc>
                <a:extLst>
                  <a:ext uri="{0D108BD9-81ED-4DB2-BD59-A6C34878D82A}">
                    <a16:rowId xmlns:a16="http://schemas.microsoft.com/office/drawing/2014/main" val="854767594"/>
                  </a:ext>
                </a:extLst>
              </a:tr>
              <a:tr h="315000">
                <a:tc>
                  <a:txBody>
                    <a:bodyPr/>
                    <a:lstStyle/>
                    <a:p>
                      <a:pPr algn="ctr"/>
                      <a:r>
                        <a:rPr lang="it-IT" sz="1400" b="1" strike="noStrike" dirty="0" err="1"/>
                        <a:t>Heuristics</a:t>
                      </a:r>
                      <a:endParaRPr lang="it-IT" sz="1400" b="1" strike="noStrike" dirty="0"/>
                    </a:p>
                  </a:txBody>
                  <a:tcPr anchor="ctr"/>
                </a:tc>
                <a:tc>
                  <a:txBody>
                    <a:bodyPr/>
                    <a:lstStyle/>
                    <a:p>
                      <a:pPr algn="ctr"/>
                      <a:r>
                        <a:rPr lang="it-IT" sz="1400" dirty="0"/>
                        <a:t>0.79</a:t>
                      </a:r>
                    </a:p>
                  </a:txBody>
                  <a:tcPr anchor="ctr"/>
                </a:tc>
                <a:tc>
                  <a:txBody>
                    <a:bodyPr/>
                    <a:lstStyle/>
                    <a:p>
                      <a:pPr algn="ctr"/>
                      <a:r>
                        <a:rPr lang="it-IT" sz="1400" dirty="0"/>
                        <a:t>1.00</a:t>
                      </a:r>
                    </a:p>
                  </a:txBody>
                  <a:tcPr anchor="ctr"/>
                </a:tc>
                <a:tc>
                  <a:txBody>
                    <a:bodyPr/>
                    <a:lstStyle/>
                    <a:p>
                      <a:pPr algn="ctr"/>
                      <a:r>
                        <a:rPr lang="it-IT" sz="1400" dirty="0"/>
                        <a:t>0.88</a:t>
                      </a:r>
                    </a:p>
                  </a:txBody>
                  <a:tcPr anchor="ctr"/>
                </a:tc>
                <a:tc>
                  <a:txBody>
                    <a:bodyPr/>
                    <a:lstStyle/>
                    <a:p>
                      <a:pPr algn="ctr"/>
                      <a:r>
                        <a:rPr lang="it-IT" sz="1400" dirty="0"/>
                        <a:t>0.53</a:t>
                      </a:r>
                    </a:p>
                  </a:txBody>
                  <a:tcPr anchor="ctr"/>
                </a:tc>
                <a:extLst>
                  <a:ext uri="{0D108BD9-81ED-4DB2-BD59-A6C34878D82A}">
                    <a16:rowId xmlns:a16="http://schemas.microsoft.com/office/drawing/2014/main" val="1678328737"/>
                  </a:ext>
                </a:extLst>
              </a:tr>
              <a:tr h="364470">
                <a:tc>
                  <a:txBody>
                    <a:bodyPr/>
                    <a:lstStyle/>
                    <a:p>
                      <a:pPr algn="ctr"/>
                      <a:r>
                        <a:rPr lang="it-IT" sz="1400" b="1" strike="noStrike" dirty="0" err="1"/>
                        <a:t>Inductive</a:t>
                      </a:r>
                      <a:endParaRPr lang="it-IT" sz="1400" b="1" strike="noStrike" dirty="0"/>
                    </a:p>
                  </a:txBody>
                  <a:tcPr anchor="ctr"/>
                </a:tc>
                <a:tc>
                  <a:txBody>
                    <a:bodyPr/>
                    <a:lstStyle/>
                    <a:p>
                      <a:pPr algn="ctr"/>
                      <a:r>
                        <a:rPr lang="it-IT" sz="1400" dirty="0"/>
                        <a:t>1.00</a:t>
                      </a:r>
                    </a:p>
                  </a:txBody>
                  <a:tcPr anchor="ctr"/>
                </a:tc>
                <a:tc>
                  <a:txBody>
                    <a:bodyPr/>
                    <a:lstStyle/>
                    <a:p>
                      <a:pPr algn="ctr"/>
                      <a:r>
                        <a:rPr lang="it-IT" sz="1400" dirty="0"/>
                        <a:t>0.54</a:t>
                      </a:r>
                    </a:p>
                  </a:txBody>
                  <a:tcPr anchor="ctr"/>
                </a:tc>
                <a:tc>
                  <a:txBody>
                    <a:bodyPr/>
                    <a:lstStyle/>
                    <a:p>
                      <a:pPr algn="ctr"/>
                      <a:r>
                        <a:rPr lang="it-IT" sz="1400" dirty="0"/>
                        <a:t>0.98</a:t>
                      </a:r>
                    </a:p>
                  </a:txBody>
                  <a:tcPr anchor="ctr"/>
                </a:tc>
                <a:tc>
                  <a:txBody>
                    <a:bodyPr/>
                    <a:lstStyle/>
                    <a:p>
                      <a:pPr algn="ctr"/>
                      <a:r>
                        <a:rPr lang="it-IT" sz="1400" dirty="0"/>
                        <a:t>0.65</a:t>
                      </a:r>
                    </a:p>
                  </a:txBody>
                  <a:tcPr anchor="ctr"/>
                </a:tc>
                <a:extLst>
                  <a:ext uri="{0D108BD9-81ED-4DB2-BD59-A6C34878D82A}">
                    <a16:rowId xmlns:a16="http://schemas.microsoft.com/office/drawing/2014/main" val="4196057162"/>
                  </a:ext>
                </a:extLst>
              </a:tr>
            </a:tbl>
          </a:graphicData>
        </a:graphic>
      </p:graphicFrame>
      <p:sp>
        <p:nvSpPr>
          <p:cNvPr id="5" name="Content Placeholder 2">
            <a:extLst>
              <a:ext uri="{FF2B5EF4-FFF2-40B4-BE49-F238E27FC236}">
                <a16:creationId xmlns:a16="http://schemas.microsoft.com/office/drawing/2014/main" id="{369E7438-5F52-EA33-375B-8D5A1E4731AA}"/>
              </a:ext>
            </a:extLst>
          </p:cNvPr>
          <p:cNvSpPr>
            <a:spLocks noGrp="1"/>
          </p:cNvSpPr>
          <p:nvPr>
            <p:ph idx="1"/>
          </p:nvPr>
        </p:nvSpPr>
        <p:spPr>
          <a:xfrm>
            <a:off x="313278" y="2177547"/>
            <a:ext cx="5739859" cy="4449401"/>
          </a:xfrm>
        </p:spPr>
        <p:txBody>
          <a:bodyPr>
            <a:noAutofit/>
          </a:bodyPr>
          <a:lstStyle/>
          <a:p>
            <a:pPr algn="l"/>
            <a:r>
              <a:rPr lang="en-US" sz="1900" b="1" i="0" u="none" strike="noStrike" baseline="0" dirty="0">
                <a:solidFill>
                  <a:srgbClr val="000000"/>
                </a:solidFill>
                <a:latin typeface="LMSans10-Regular"/>
              </a:rPr>
              <a:t>Alpha Miner </a:t>
            </a:r>
            <a:r>
              <a:rPr lang="en-US" sz="1900" b="0" i="0" u="none" strike="noStrike" baseline="0" dirty="0">
                <a:solidFill>
                  <a:srgbClr val="000000"/>
                </a:solidFill>
                <a:latin typeface="LMSans10-Regular"/>
              </a:rPr>
              <a:t>offers high precision and strong generalization but </a:t>
            </a:r>
            <a:r>
              <a:rPr lang="en-US" sz="1900" dirty="0">
                <a:solidFill>
                  <a:srgbClr val="000000"/>
                </a:solidFill>
                <a:latin typeface="LMSans10-Regular"/>
              </a:rPr>
              <a:t>s</a:t>
            </a:r>
            <a:r>
              <a:rPr lang="en-US" sz="1900" b="0" i="0" u="none" strike="noStrike" baseline="0" dirty="0">
                <a:solidFill>
                  <a:srgbClr val="000000"/>
                </a:solidFill>
                <a:latin typeface="LMSans10-Regular"/>
              </a:rPr>
              <a:t>truggles with low fitness and low simplicity, leading to complex models.</a:t>
            </a:r>
          </a:p>
          <a:p>
            <a:pPr algn="l"/>
            <a:r>
              <a:rPr lang="en-US" sz="1900" b="1" i="0" u="none" strike="noStrike" baseline="0" dirty="0">
                <a:solidFill>
                  <a:srgbClr val="000000"/>
                </a:solidFill>
                <a:latin typeface="LMSans10-Regular"/>
              </a:rPr>
              <a:t>Heuristics Miner </a:t>
            </a:r>
            <a:r>
              <a:rPr lang="en-US" sz="1900" b="0" i="0" u="none" strike="noStrike" baseline="0" dirty="0">
                <a:latin typeface="LMSans10-Regular"/>
              </a:rPr>
              <a:t>provides the best fitness and high precision but has lower generalization and moderate simplicity. It is recommended when fitness and precision are crucial, and a moderate level of complexity is acceptable.</a:t>
            </a:r>
          </a:p>
          <a:p>
            <a:pPr algn="l"/>
            <a:r>
              <a:rPr lang="en-US" sz="1900" b="1" i="0" u="none" strike="noStrike" baseline="0" dirty="0">
                <a:latin typeface="LMSans10-Regular"/>
              </a:rPr>
              <a:t>Inductive Miner </a:t>
            </a:r>
            <a:r>
              <a:rPr lang="en-US" sz="1900" b="0" i="0" u="none" strike="noStrike" baseline="0" dirty="0">
                <a:latin typeface="LMSans10-Regular"/>
              </a:rPr>
              <a:t>emerges as the best performer, excelling in fitness and generalization. However, Heuristics Miner offers a balanced trade-off, while Alpha Miner remains ideal for </a:t>
            </a:r>
            <a:r>
              <a:rPr lang="it-IT" sz="1900" b="0" i="0" u="none" strike="noStrike" baseline="0" dirty="0">
                <a:latin typeface="LMSans10-Regular"/>
              </a:rPr>
              <a:t>high-</a:t>
            </a:r>
            <a:r>
              <a:rPr lang="it-IT" sz="1900" b="0" i="0" u="none" strike="noStrike" baseline="0" dirty="0" err="1">
                <a:latin typeface="LMSans10-Regular"/>
              </a:rPr>
              <a:t>precision</a:t>
            </a:r>
            <a:r>
              <a:rPr lang="it-IT" sz="1900" b="0" i="0" u="none" strike="noStrike" baseline="0" dirty="0">
                <a:latin typeface="LMSans10-Regular"/>
              </a:rPr>
              <a:t> </a:t>
            </a:r>
            <a:r>
              <a:rPr lang="it-IT" sz="1900" b="0" i="0" u="none" strike="noStrike" baseline="0" dirty="0" err="1">
                <a:latin typeface="LMSans10-Regular"/>
              </a:rPr>
              <a:t>needs</a:t>
            </a:r>
            <a:r>
              <a:rPr lang="it-IT" sz="1900" b="0" i="0" u="none" strike="noStrike" baseline="0" dirty="0">
                <a:latin typeface="LMSans10-Regular"/>
              </a:rPr>
              <a:t>.</a:t>
            </a:r>
            <a:endParaRPr lang="it-IT" sz="1900" b="1" i="0" u="none" strike="noStrike" baseline="0" dirty="0">
              <a:latin typeface="LMSans10-Regular"/>
            </a:endParaRPr>
          </a:p>
        </p:txBody>
      </p:sp>
    </p:spTree>
    <p:extLst>
      <p:ext uri="{BB962C8B-B14F-4D97-AF65-F5344CB8AC3E}">
        <p14:creationId xmlns:p14="http://schemas.microsoft.com/office/powerpoint/2010/main" val="341545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42EE-EBA4-B7E4-ADBE-A47C0903E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63AA-5169-8199-364C-F037EB0E9B26}"/>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a:t>
            </a:r>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dirty="0" err="1"/>
              <a:t>Inductive</a:t>
            </a:r>
            <a:r>
              <a:rPr lang="it-IT" sz="3600" dirty="0"/>
              <a:t> </a:t>
            </a:r>
            <a:r>
              <a:rPr lang="it-IT" sz="3600" b="1" dirty="0">
                <a:latin typeface="+mj-lt"/>
                <a:ea typeface="+mj-ea"/>
                <a:cs typeface="+mj-cs"/>
              </a:rPr>
              <a:t>Petri Net </a:t>
            </a:r>
            <a:r>
              <a:rPr lang="it-IT" sz="3600" b="1" dirty="0" err="1">
                <a:latin typeface="+mj-lt"/>
                <a:ea typeface="+mj-ea"/>
                <a:cs typeface="+mj-cs"/>
              </a:rPr>
              <a:t>Textual</a:t>
            </a:r>
            <a:r>
              <a:rPr lang="it-IT" sz="3600" b="1" dirty="0">
                <a:latin typeface="+mj-lt"/>
                <a:ea typeface="+mj-ea"/>
                <a:cs typeface="+mj-cs"/>
              </a:rPr>
              <a:t> </a:t>
            </a:r>
            <a:r>
              <a:rPr lang="it-IT" sz="3600" b="1" dirty="0" err="1">
                <a:latin typeface="+mj-lt"/>
                <a:ea typeface="+mj-ea"/>
                <a:cs typeface="+mj-cs"/>
              </a:rPr>
              <a:t>abstraction</a:t>
            </a:r>
            <a:r>
              <a:rPr lang="it-IT" sz="3600" b="1" dirty="0">
                <a:latin typeface="+mj-lt"/>
                <a:ea typeface="+mj-ea"/>
                <a:cs typeface="+mj-cs"/>
              </a:rPr>
              <a:t>)</a:t>
            </a:r>
          </a:p>
        </p:txBody>
      </p:sp>
      <p:pic>
        <p:nvPicPr>
          <p:cNvPr id="4" name="Picture 3">
            <a:extLst>
              <a:ext uri="{FF2B5EF4-FFF2-40B4-BE49-F238E27FC236}">
                <a16:creationId xmlns:a16="http://schemas.microsoft.com/office/drawing/2014/main" id="{1EA77174-4898-9154-3A55-B6BCD2EDABC9}"/>
              </a:ext>
            </a:extLst>
          </p:cNvPr>
          <p:cNvPicPr>
            <a:picLocks noChangeAspect="1"/>
          </p:cNvPicPr>
          <p:nvPr/>
        </p:nvPicPr>
        <p:blipFill>
          <a:blip r:embed="rId2"/>
          <a:stretch>
            <a:fillRect/>
          </a:stretch>
        </p:blipFill>
        <p:spPr>
          <a:xfrm>
            <a:off x="0" y="1366550"/>
            <a:ext cx="3552826" cy="1546104"/>
          </a:xfrm>
          <a:prstGeom prst="rect">
            <a:avLst/>
          </a:prstGeom>
        </p:spPr>
      </p:pic>
      <p:pic>
        <p:nvPicPr>
          <p:cNvPr id="6" name="Picture 5">
            <a:extLst>
              <a:ext uri="{FF2B5EF4-FFF2-40B4-BE49-F238E27FC236}">
                <a16:creationId xmlns:a16="http://schemas.microsoft.com/office/drawing/2014/main" id="{CF3D3DD1-454E-7876-FE4E-61196ED53678}"/>
              </a:ext>
            </a:extLst>
          </p:cNvPr>
          <p:cNvPicPr>
            <a:picLocks noChangeAspect="1"/>
          </p:cNvPicPr>
          <p:nvPr/>
        </p:nvPicPr>
        <p:blipFill>
          <a:blip r:embed="rId3"/>
          <a:srcRect b="1915"/>
          <a:stretch/>
        </p:blipFill>
        <p:spPr>
          <a:xfrm>
            <a:off x="0" y="2997325"/>
            <a:ext cx="3550514" cy="3251075"/>
          </a:xfrm>
          <a:prstGeom prst="rect">
            <a:avLst/>
          </a:prstGeom>
        </p:spPr>
      </p:pic>
      <p:pic>
        <p:nvPicPr>
          <p:cNvPr id="8" name="Picture 7">
            <a:extLst>
              <a:ext uri="{FF2B5EF4-FFF2-40B4-BE49-F238E27FC236}">
                <a16:creationId xmlns:a16="http://schemas.microsoft.com/office/drawing/2014/main" id="{4593695C-1B57-88BD-24DD-D780233C92DF}"/>
              </a:ext>
            </a:extLst>
          </p:cNvPr>
          <p:cNvPicPr>
            <a:picLocks noChangeAspect="1"/>
          </p:cNvPicPr>
          <p:nvPr/>
        </p:nvPicPr>
        <p:blipFill>
          <a:blip r:embed="rId4"/>
          <a:srcRect l="2183"/>
          <a:stretch/>
        </p:blipFill>
        <p:spPr>
          <a:xfrm>
            <a:off x="3550514" y="1366550"/>
            <a:ext cx="3960587" cy="3929350"/>
          </a:xfrm>
          <a:prstGeom prst="rect">
            <a:avLst/>
          </a:prstGeom>
        </p:spPr>
      </p:pic>
      <p:pic>
        <p:nvPicPr>
          <p:cNvPr id="10" name="Picture 9">
            <a:extLst>
              <a:ext uri="{FF2B5EF4-FFF2-40B4-BE49-F238E27FC236}">
                <a16:creationId xmlns:a16="http://schemas.microsoft.com/office/drawing/2014/main" id="{D56A07F9-E1E1-3942-5A00-3916F2F5319C}"/>
              </a:ext>
            </a:extLst>
          </p:cNvPr>
          <p:cNvPicPr>
            <a:picLocks noChangeAspect="1"/>
          </p:cNvPicPr>
          <p:nvPr/>
        </p:nvPicPr>
        <p:blipFill>
          <a:blip r:embed="rId5"/>
          <a:srcRect l="3125" t="470" r="1036" b="48348"/>
          <a:stretch/>
        </p:blipFill>
        <p:spPr>
          <a:xfrm>
            <a:off x="3583176" y="5359400"/>
            <a:ext cx="3887140" cy="1200150"/>
          </a:xfrm>
          <a:prstGeom prst="rect">
            <a:avLst/>
          </a:prstGeom>
        </p:spPr>
      </p:pic>
      <p:pic>
        <p:nvPicPr>
          <p:cNvPr id="11" name="Picture 10">
            <a:extLst>
              <a:ext uri="{FF2B5EF4-FFF2-40B4-BE49-F238E27FC236}">
                <a16:creationId xmlns:a16="http://schemas.microsoft.com/office/drawing/2014/main" id="{EC39724D-43D5-ACE1-C167-FC9996266A95}"/>
              </a:ext>
            </a:extLst>
          </p:cNvPr>
          <p:cNvPicPr>
            <a:picLocks noChangeAspect="1"/>
          </p:cNvPicPr>
          <p:nvPr/>
        </p:nvPicPr>
        <p:blipFill>
          <a:blip r:embed="rId5"/>
          <a:srcRect l="1864" r="-1"/>
          <a:stretch/>
        </p:blipFill>
        <p:spPr>
          <a:xfrm>
            <a:off x="7511101" y="1438978"/>
            <a:ext cx="4584246" cy="2700666"/>
          </a:xfrm>
          <a:prstGeom prst="rect">
            <a:avLst/>
          </a:prstGeom>
        </p:spPr>
      </p:pic>
      <p:pic>
        <p:nvPicPr>
          <p:cNvPr id="13" name="Picture 12">
            <a:extLst>
              <a:ext uri="{FF2B5EF4-FFF2-40B4-BE49-F238E27FC236}">
                <a16:creationId xmlns:a16="http://schemas.microsoft.com/office/drawing/2014/main" id="{EBF7AB45-79FE-F162-3A9F-1CC8DD0D2868}"/>
              </a:ext>
            </a:extLst>
          </p:cNvPr>
          <p:cNvPicPr>
            <a:picLocks noChangeAspect="1"/>
          </p:cNvPicPr>
          <p:nvPr/>
        </p:nvPicPr>
        <p:blipFill>
          <a:blip r:embed="rId6"/>
          <a:srcRect l="1764" t="4779" b="-4779"/>
          <a:stretch/>
        </p:blipFill>
        <p:spPr>
          <a:xfrm>
            <a:off x="7589651" y="4139644"/>
            <a:ext cx="4433351" cy="815206"/>
          </a:xfrm>
          <a:prstGeom prst="rect">
            <a:avLst/>
          </a:prstGeom>
        </p:spPr>
      </p:pic>
    </p:spTree>
    <p:extLst>
      <p:ext uri="{BB962C8B-B14F-4D97-AF65-F5344CB8AC3E}">
        <p14:creationId xmlns:p14="http://schemas.microsoft.com/office/powerpoint/2010/main" val="1213221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1365-CA13-E42D-8B81-2CF528105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A7399-2467-2A87-33B8-649FA9DB590A}"/>
              </a:ext>
            </a:extLst>
          </p:cNvPr>
          <p:cNvSpPr txBox="1">
            <a:spLocks/>
          </p:cNvSpPr>
          <p:nvPr/>
        </p:nvSpPr>
        <p:spPr>
          <a:xfrm>
            <a:off x="696467" y="224790"/>
            <a:ext cx="11390757" cy="756090"/>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it-IT" sz="3600" b="1" dirty="0">
                <a:latin typeface="+mj-lt"/>
                <a:ea typeface="+mj-ea"/>
                <a:cs typeface="+mj-cs"/>
              </a:rPr>
              <a:t>Application-</a:t>
            </a:r>
            <a:r>
              <a:rPr lang="it-IT" sz="3600" b="1" dirty="0" err="1">
                <a:latin typeface="+mj-lt"/>
                <a:ea typeface="+mj-ea"/>
                <a:cs typeface="+mj-cs"/>
              </a:rPr>
              <a:t>Offer</a:t>
            </a:r>
            <a:r>
              <a:rPr lang="it-IT" sz="3600" b="1" dirty="0">
                <a:latin typeface="+mj-lt"/>
                <a:ea typeface="+mj-ea"/>
                <a:cs typeface="+mj-cs"/>
              </a:rPr>
              <a:t> Event Log + </a:t>
            </a:r>
            <a:r>
              <a:rPr lang="it-IT" sz="3600" b="1" dirty="0" err="1">
                <a:latin typeface="+mj-lt"/>
                <a:ea typeface="+mj-ea"/>
                <a:cs typeface="+mj-cs"/>
              </a:rPr>
              <a:t>LLMs</a:t>
            </a:r>
            <a:r>
              <a:rPr lang="it-IT" sz="3600" b="1" dirty="0">
                <a:latin typeface="+mj-lt"/>
                <a:ea typeface="+mj-ea"/>
                <a:cs typeface="+mj-cs"/>
              </a:rPr>
              <a:t> (</a:t>
            </a:r>
            <a:r>
              <a:rPr lang="it-IT" sz="3600" b="1" dirty="0" err="1">
                <a:latin typeface="+mj-lt"/>
                <a:ea typeface="+mj-ea"/>
                <a:cs typeface="+mj-cs"/>
              </a:rPr>
              <a:t>Inductive</a:t>
            </a:r>
            <a:r>
              <a:rPr lang="it-IT" sz="3600" b="1" dirty="0">
                <a:latin typeface="+mj-lt"/>
                <a:ea typeface="+mj-ea"/>
                <a:cs typeface="+mj-cs"/>
              </a:rPr>
              <a:t> Petri Net Visual </a:t>
            </a:r>
            <a:r>
              <a:rPr lang="it-IT" sz="3600" b="1" dirty="0" err="1">
                <a:latin typeface="+mj-lt"/>
                <a:ea typeface="+mj-ea"/>
                <a:cs typeface="+mj-cs"/>
              </a:rPr>
              <a:t>abstraction</a:t>
            </a:r>
            <a:r>
              <a:rPr lang="it-IT" sz="3600" b="1" dirty="0">
                <a:latin typeface="+mj-lt"/>
                <a:ea typeface="+mj-ea"/>
                <a:cs typeface="+mj-cs"/>
              </a:rPr>
              <a:t>)</a:t>
            </a:r>
          </a:p>
        </p:txBody>
      </p:sp>
      <p:pic>
        <p:nvPicPr>
          <p:cNvPr id="4" name="Picture 3">
            <a:extLst>
              <a:ext uri="{FF2B5EF4-FFF2-40B4-BE49-F238E27FC236}">
                <a16:creationId xmlns:a16="http://schemas.microsoft.com/office/drawing/2014/main" id="{085F0733-5156-2CAD-4BB4-9B1FF67F337B}"/>
              </a:ext>
            </a:extLst>
          </p:cNvPr>
          <p:cNvPicPr>
            <a:picLocks noChangeAspect="1"/>
          </p:cNvPicPr>
          <p:nvPr/>
        </p:nvPicPr>
        <p:blipFill>
          <a:blip r:embed="rId2"/>
          <a:stretch>
            <a:fillRect/>
          </a:stretch>
        </p:blipFill>
        <p:spPr>
          <a:xfrm>
            <a:off x="67377" y="1366788"/>
            <a:ext cx="3647975" cy="3795581"/>
          </a:xfrm>
          <a:prstGeom prst="rect">
            <a:avLst/>
          </a:prstGeom>
        </p:spPr>
      </p:pic>
      <p:pic>
        <p:nvPicPr>
          <p:cNvPr id="6" name="Picture 5">
            <a:extLst>
              <a:ext uri="{FF2B5EF4-FFF2-40B4-BE49-F238E27FC236}">
                <a16:creationId xmlns:a16="http://schemas.microsoft.com/office/drawing/2014/main" id="{E2A8694E-EFE6-F8D8-8B28-61B3909DCFDF}"/>
              </a:ext>
            </a:extLst>
          </p:cNvPr>
          <p:cNvPicPr>
            <a:picLocks noChangeAspect="1"/>
          </p:cNvPicPr>
          <p:nvPr/>
        </p:nvPicPr>
        <p:blipFill>
          <a:blip r:embed="rId3"/>
          <a:stretch>
            <a:fillRect/>
          </a:stretch>
        </p:blipFill>
        <p:spPr>
          <a:xfrm>
            <a:off x="67377" y="5178932"/>
            <a:ext cx="3647975" cy="1224790"/>
          </a:xfrm>
          <a:prstGeom prst="rect">
            <a:avLst/>
          </a:prstGeom>
        </p:spPr>
      </p:pic>
      <p:pic>
        <p:nvPicPr>
          <p:cNvPr id="8" name="Picture 7">
            <a:extLst>
              <a:ext uri="{FF2B5EF4-FFF2-40B4-BE49-F238E27FC236}">
                <a16:creationId xmlns:a16="http://schemas.microsoft.com/office/drawing/2014/main" id="{A1EF0F14-2B54-4DE7-0A5F-279676F080F1}"/>
              </a:ext>
            </a:extLst>
          </p:cNvPr>
          <p:cNvPicPr>
            <a:picLocks noChangeAspect="1"/>
          </p:cNvPicPr>
          <p:nvPr/>
        </p:nvPicPr>
        <p:blipFill>
          <a:blip r:embed="rId4"/>
          <a:stretch>
            <a:fillRect/>
          </a:stretch>
        </p:blipFill>
        <p:spPr>
          <a:xfrm>
            <a:off x="3715352" y="1366788"/>
            <a:ext cx="4533894" cy="5036934"/>
          </a:xfrm>
          <a:prstGeom prst="rect">
            <a:avLst/>
          </a:prstGeom>
        </p:spPr>
      </p:pic>
      <p:pic>
        <p:nvPicPr>
          <p:cNvPr id="10" name="Picture 9">
            <a:extLst>
              <a:ext uri="{FF2B5EF4-FFF2-40B4-BE49-F238E27FC236}">
                <a16:creationId xmlns:a16="http://schemas.microsoft.com/office/drawing/2014/main" id="{AD76749C-8F28-C9C8-9803-7F0C0F1A1417}"/>
              </a:ext>
            </a:extLst>
          </p:cNvPr>
          <p:cNvPicPr>
            <a:picLocks noChangeAspect="1"/>
          </p:cNvPicPr>
          <p:nvPr/>
        </p:nvPicPr>
        <p:blipFill>
          <a:blip r:embed="rId5"/>
          <a:stretch>
            <a:fillRect/>
          </a:stretch>
        </p:blipFill>
        <p:spPr>
          <a:xfrm>
            <a:off x="8209734" y="1430460"/>
            <a:ext cx="3982266" cy="1790298"/>
          </a:xfrm>
          <a:prstGeom prst="rect">
            <a:avLst/>
          </a:prstGeom>
        </p:spPr>
      </p:pic>
    </p:spTree>
    <p:extLst>
      <p:ext uri="{BB962C8B-B14F-4D97-AF65-F5344CB8AC3E}">
        <p14:creationId xmlns:p14="http://schemas.microsoft.com/office/powerpoint/2010/main" val="274490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6081-31D5-0535-7C50-BE4A1A1567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3A3A8-A1BE-A930-0890-30E9F78D7FEC}"/>
              </a:ext>
            </a:extLst>
          </p:cNvPr>
          <p:cNvSpPr>
            <a:spLocks noGrp="1"/>
          </p:cNvSpPr>
          <p:nvPr>
            <p:ph type="title"/>
          </p:nvPr>
        </p:nvSpPr>
        <p:spPr/>
        <p:txBody>
          <a:bodyPr/>
          <a:lstStyle/>
          <a:p>
            <a:r>
              <a:rPr lang="it-IT" dirty="0" err="1"/>
              <a:t>Conclusion</a:t>
            </a:r>
            <a:r>
              <a:rPr lang="it-IT" dirty="0"/>
              <a:t> &amp; Future Works</a:t>
            </a:r>
          </a:p>
        </p:txBody>
      </p:sp>
      <p:sp>
        <p:nvSpPr>
          <p:cNvPr id="5" name="Content Placeholder 2">
            <a:extLst>
              <a:ext uri="{FF2B5EF4-FFF2-40B4-BE49-F238E27FC236}">
                <a16:creationId xmlns:a16="http://schemas.microsoft.com/office/drawing/2014/main" id="{84DECD99-3EC3-9AFB-6E4E-AFE04417287F}"/>
              </a:ext>
            </a:extLst>
          </p:cNvPr>
          <p:cNvSpPr>
            <a:spLocks noGrp="1"/>
          </p:cNvSpPr>
          <p:nvPr>
            <p:ph idx="1"/>
          </p:nvPr>
        </p:nvSpPr>
        <p:spPr>
          <a:xfrm>
            <a:off x="313278" y="2177547"/>
            <a:ext cx="11365692" cy="4449401"/>
          </a:xfrm>
        </p:spPr>
        <p:txBody>
          <a:bodyPr>
            <a:noAutofit/>
          </a:bodyPr>
          <a:lstStyle/>
          <a:p>
            <a:pPr algn="l"/>
            <a:r>
              <a:rPr lang="en-US" sz="1900" dirty="0">
                <a:solidFill>
                  <a:srgbClr val="000000"/>
                </a:solidFill>
                <a:latin typeface="LMSans10-Regular"/>
              </a:rPr>
              <a:t>This study demonstrates the effectiveness of process mining in analyzing and optimizing a loan application process by extracting process models from event logs and evaluating their performance. </a:t>
            </a:r>
          </a:p>
          <a:p>
            <a:pPr algn="l"/>
            <a:r>
              <a:rPr lang="en-US" sz="1900" dirty="0">
                <a:solidFill>
                  <a:srgbClr val="000000"/>
                </a:solidFill>
                <a:latin typeface="LMSans10-Regular"/>
              </a:rPr>
              <a:t>The comparison of Alpha Miner, Heuristics Miner, and Inductive Miner highlights trade-offs between precision, fitness, and generalization, with Inductive Miner proving to be the most versatile for capturing complex process dynamics.</a:t>
            </a:r>
          </a:p>
          <a:p>
            <a:pPr algn="l"/>
            <a:r>
              <a:rPr lang="en-US" sz="1900" dirty="0">
                <a:solidFill>
                  <a:srgbClr val="000000"/>
                </a:solidFill>
                <a:latin typeface="LMSans10-Regular"/>
              </a:rPr>
              <a:t>The integration of large language models further enhances process mining by providing automated textual and visual explanations of process behaviors, anomalies, and improvement suggestions. This approach improves the interpretability of discovered models and supports </a:t>
            </a:r>
            <a:r>
              <a:rPr lang="it-IT" sz="1900" dirty="0">
                <a:solidFill>
                  <a:srgbClr val="000000"/>
                </a:solidFill>
                <a:latin typeface="LMSans10-Regular"/>
              </a:rPr>
              <a:t>decision-making in </a:t>
            </a:r>
            <a:r>
              <a:rPr lang="it-IT" sz="1900" dirty="0" err="1">
                <a:solidFill>
                  <a:srgbClr val="000000"/>
                </a:solidFill>
                <a:latin typeface="LMSans10-Regular"/>
              </a:rPr>
              <a:t>process</a:t>
            </a:r>
            <a:r>
              <a:rPr lang="it-IT" sz="1900" dirty="0">
                <a:solidFill>
                  <a:srgbClr val="000000"/>
                </a:solidFill>
                <a:latin typeface="LMSans10-Regular"/>
              </a:rPr>
              <a:t> </a:t>
            </a:r>
            <a:r>
              <a:rPr lang="it-IT" sz="1900" dirty="0" err="1">
                <a:solidFill>
                  <a:srgbClr val="000000"/>
                </a:solidFill>
                <a:latin typeface="LMSans10-Regular"/>
              </a:rPr>
              <a:t>optimization</a:t>
            </a:r>
            <a:r>
              <a:rPr lang="it-IT" sz="1900" dirty="0">
                <a:solidFill>
                  <a:srgbClr val="000000"/>
                </a:solidFill>
                <a:latin typeface="LMSans10-Regular"/>
              </a:rPr>
              <a:t>.</a:t>
            </a:r>
          </a:p>
        </p:txBody>
      </p:sp>
    </p:spTree>
    <p:extLst>
      <p:ext uri="{BB962C8B-B14F-4D97-AF65-F5344CB8AC3E}">
        <p14:creationId xmlns:p14="http://schemas.microsoft.com/office/powerpoint/2010/main" val="1780009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57673-969F-0E88-6B02-40E5CEB741A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E4F990-9B22-EA21-83FC-CD02C7044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cxnSp>
        <p:nvCxnSpPr>
          <p:cNvPr id="11" name="Straight Connector 10">
            <a:extLst>
              <a:ext uri="{FF2B5EF4-FFF2-40B4-BE49-F238E27FC236}">
                <a16:creationId xmlns:a16="http://schemas.microsoft.com/office/drawing/2014/main" id="{3805A26B-487E-94F7-9E92-E2A7A07F9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12B254C-BB4E-5A31-16BB-ABB2B7259C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
            <a:ext cx="12191979" cy="6857988"/>
          </a:xfrm>
          <a:prstGeom prst="rect">
            <a:avLst/>
          </a:prstGeom>
        </p:spPr>
      </p:pic>
      <p:sp>
        <p:nvSpPr>
          <p:cNvPr id="13" name="Rectangle 12">
            <a:extLst>
              <a:ext uri="{FF2B5EF4-FFF2-40B4-BE49-F238E27FC236}">
                <a16:creationId xmlns:a16="http://schemas.microsoft.com/office/drawing/2014/main" id="{7C8232F1-07CD-BFBE-E8C5-9E033161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B12340C8-846D-69B8-F949-4E283E1FBC3B}"/>
              </a:ext>
            </a:extLst>
          </p:cNvPr>
          <p:cNvSpPr>
            <a:spLocks noGrp="1"/>
          </p:cNvSpPr>
          <p:nvPr>
            <p:ph type="ctrTitle"/>
          </p:nvPr>
        </p:nvSpPr>
        <p:spPr>
          <a:xfrm>
            <a:off x="475488" y="1124712"/>
            <a:ext cx="4349931" cy="3347697"/>
          </a:xfrm>
          <a:noFill/>
          <a:ln>
            <a:noFill/>
          </a:ln>
        </p:spPr>
        <p:txBody>
          <a:bodyPr vert="horz" lIns="91440" tIns="45720" rIns="91440" bIns="45720" rtlCol="0" anchor="t">
            <a:normAutofit fontScale="90000"/>
          </a:bodyPr>
          <a:lstStyle/>
          <a:p>
            <a:pPr algn="ctr"/>
            <a:r>
              <a:rPr lang="en-GB" sz="3800" b="0" dirty="0"/>
              <a:t>Thank</a:t>
            </a:r>
            <a:r>
              <a:rPr lang="en-GB" sz="3800" b="0" noProof="0" dirty="0"/>
              <a:t> for the attention</a:t>
            </a:r>
            <a:br>
              <a:rPr lang="en-GB" sz="3800" b="0" dirty="0"/>
            </a:br>
            <a:br>
              <a:rPr lang="en-GB" sz="3800" b="0" dirty="0"/>
            </a:br>
            <a:r>
              <a:rPr lang="en-GB" sz="2000" b="0" dirty="0"/>
              <a:t>Formal methods for computer science</a:t>
            </a:r>
            <a:br>
              <a:rPr lang="en-GB" sz="2000" b="0" dirty="0"/>
            </a:br>
            <a:r>
              <a:rPr lang="en-GB" sz="2000" b="0" dirty="0"/>
              <a:t>Prof. </a:t>
            </a:r>
            <a:r>
              <a:rPr lang="en-GB" sz="2000" b="0" dirty="0" err="1"/>
              <a:t>Berardina</a:t>
            </a:r>
            <a:r>
              <a:rPr lang="en-GB" sz="2000" b="0" dirty="0"/>
              <a:t> De </a:t>
            </a:r>
            <a:r>
              <a:rPr lang="en-GB" sz="2000" b="0" dirty="0" err="1"/>
              <a:t>Carolis</a:t>
            </a:r>
            <a:r>
              <a:rPr lang="en-GB" sz="2000" b="0" dirty="0"/>
              <a:t> </a:t>
            </a:r>
            <a:br>
              <a:rPr lang="en-GB" sz="2000" b="0" dirty="0"/>
            </a:br>
            <a:br>
              <a:rPr lang="en-GB" sz="2000" b="0" dirty="0"/>
            </a:br>
            <a:r>
              <a:rPr lang="en-GB" sz="2000" b="0" dirty="0"/>
              <a:t>Università </a:t>
            </a:r>
            <a:r>
              <a:rPr lang="en-GB" sz="2000" b="0" dirty="0" err="1"/>
              <a:t>degli</a:t>
            </a:r>
            <a:r>
              <a:rPr lang="en-GB" sz="2000" b="0" dirty="0"/>
              <a:t> </a:t>
            </a:r>
            <a:r>
              <a:rPr lang="en-GB" sz="2000" b="0" dirty="0" err="1"/>
              <a:t>studi</a:t>
            </a:r>
            <a:r>
              <a:rPr lang="en-GB" sz="2000" b="0" dirty="0"/>
              <a:t> di Bari Aldo Moro</a:t>
            </a:r>
            <a:br>
              <a:rPr lang="en-GB" sz="2000" b="0" dirty="0"/>
            </a:br>
            <a:r>
              <a:rPr lang="en-GB" sz="2000" b="0" dirty="0"/>
              <a:t>Computer Science </a:t>
            </a:r>
            <a:br>
              <a:rPr lang="en-GB" sz="1600" b="0" dirty="0"/>
            </a:br>
            <a:r>
              <a:rPr lang="en-GB" sz="3800" b="0" dirty="0"/>
              <a:t> </a:t>
            </a:r>
            <a:br>
              <a:rPr lang="en-GB" sz="3800" b="0" dirty="0"/>
            </a:br>
            <a:endParaRPr lang="en-GB" sz="3200" b="0" i="1" noProof="0" dirty="0"/>
          </a:p>
        </p:txBody>
      </p:sp>
      <p:sp>
        <p:nvSpPr>
          <p:cNvPr id="15" name="Rectangle 14">
            <a:extLst>
              <a:ext uri="{FF2B5EF4-FFF2-40B4-BE49-F238E27FC236}">
                <a16:creationId xmlns:a16="http://schemas.microsoft.com/office/drawing/2014/main" id="{C981BB74-4351-1251-0AE8-1D71D388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ADB5213-D618-A671-C74C-AD65B2579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FB77C407-7D5A-8FDD-F161-16D41527A380}"/>
              </a:ext>
            </a:extLst>
          </p:cNvPr>
          <p:cNvSpPr txBox="1">
            <a:spLocks/>
          </p:cNvSpPr>
          <p:nvPr/>
        </p:nvSpPr>
        <p:spPr>
          <a:xfrm>
            <a:off x="458169" y="2658111"/>
            <a:ext cx="4023360" cy="1411078"/>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br>
              <a:rPr lang="en-GB" sz="3200" noProof="0"/>
            </a:br>
            <a:endParaRPr lang="en-GB" sz="3200" noProof="0" dirty="0"/>
          </a:p>
        </p:txBody>
      </p:sp>
      <p:sp>
        <p:nvSpPr>
          <p:cNvPr id="6" name="Title 1">
            <a:extLst>
              <a:ext uri="{FF2B5EF4-FFF2-40B4-BE49-F238E27FC236}">
                <a16:creationId xmlns:a16="http://schemas.microsoft.com/office/drawing/2014/main" id="{02201CB4-021D-71A1-FDD1-0F791BDC650C}"/>
              </a:ext>
            </a:extLst>
          </p:cNvPr>
          <p:cNvSpPr txBox="1">
            <a:spLocks/>
          </p:cNvSpPr>
          <p:nvPr/>
        </p:nvSpPr>
        <p:spPr>
          <a:xfrm>
            <a:off x="455530" y="4642611"/>
            <a:ext cx="3996146" cy="1596912"/>
          </a:xfrm>
          <a:prstGeom prst="rect">
            <a:avLst/>
          </a:prstGeom>
          <a:noFill/>
          <a:ln>
            <a:noFill/>
          </a:ln>
        </p:spPr>
        <p:txBody>
          <a:bodyPr vert="horz" lIns="91440" tIns="45720" rIns="91440" bIns="45720" rtlCol="0" anchor="b">
            <a:normAutofit/>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r"/>
            <a:r>
              <a:rPr lang="en-GB" sz="1900" b="0"/>
              <a:t>Leonardo Saccotelli</a:t>
            </a:r>
            <a:endParaRPr lang="en-GB" sz="1900" b="0" i="1"/>
          </a:p>
          <a:p>
            <a:pPr algn="r"/>
            <a:r>
              <a:rPr lang="en-GB" sz="1900" b="0"/>
              <a:t>l.saccotelli@studenti.uniba.it</a:t>
            </a:r>
            <a:br>
              <a:rPr lang="en-GB" sz="3800" b="0"/>
            </a:br>
            <a:endParaRPr lang="en-GB" sz="3200" b="0" i="1"/>
          </a:p>
        </p:txBody>
      </p:sp>
    </p:spTree>
    <p:extLst>
      <p:ext uri="{BB962C8B-B14F-4D97-AF65-F5344CB8AC3E}">
        <p14:creationId xmlns:p14="http://schemas.microsoft.com/office/powerpoint/2010/main" val="74408178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BA74-ACBF-44ED-D4BE-EFC44616B1B7}"/>
              </a:ext>
            </a:extLst>
          </p:cNvPr>
          <p:cNvSpPr>
            <a:spLocks noGrp="1"/>
          </p:cNvSpPr>
          <p:nvPr>
            <p:ph type="title"/>
          </p:nvPr>
        </p:nvSpPr>
        <p:spPr/>
        <p:txBody>
          <a:bodyPr/>
          <a:lstStyle/>
          <a:p>
            <a:r>
              <a:rPr lang="it-IT" dirty="0"/>
              <a:t>Dataset </a:t>
            </a:r>
            <a:r>
              <a:rPr lang="it-IT" dirty="0" err="1"/>
              <a:t>Overview</a:t>
            </a:r>
            <a:endParaRPr lang="it-IT" dirty="0"/>
          </a:p>
        </p:txBody>
      </p:sp>
      <p:sp>
        <p:nvSpPr>
          <p:cNvPr id="3" name="Content Placeholder 2">
            <a:extLst>
              <a:ext uri="{FF2B5EF4-FFF2-40B4-BE49-F238E27FC236}">
                <a16:creationId xmlns:a16="http://schemas.microsoft.com/office/drawing/2014/main" id="{1850335C-447C-0532-5B64-74072E147A09}"/>
              </a:ext>
            </a:extLst>
          </p:cNvPr>
          <p:cNvSpPr>
            <a:spLocks noGrp="1"/>
          </p:cNvSpPr>
          <p:nvPr>
            <p:ph idx="1"/>
          </p:nvPr>
        </p:nvSpPr>
        <p:spPr>
          <a:xfrm>
            <a:off x="633743" y="2218099"/>
            <a:ext cx="11018067" cy="3954101"/>
          </a:xfrm>
        </p:spPr>
        <p:txBody>
          <a:bodyPr>
            <a:normAutofit/>
          </a:bodyPr>
          <a:lstStyle/>
          <a:p>
            <a:endParaRPr lang="it-IT" dirty="0"/>
          </a:p>
          <a:p>
            <a:endParaRPr lang="it-IT" dirty="0"/>
          </a:p>
        </p:txBody>
      </p:sp>
      <p:sp>
        <p:nvSpPr>
          <p:cNvPr id="7" name="TextBox 6">
            <a:extLst>
              <a:ext uri="{FF2B5EF4-FFF2-40B4-BE49-F238E27FC236}">
                <a16:creationId xmlns:a16="http://schemas.microsoft.com/office/drawing/2014/main" id="{721F38E0-51A4-1209-2945-564A0F75FD11}"/>
              </a:ext>
            </a:extLst>
          </p:cNvPr>
          <p:cNvSpPr txBox="1"/>
          <p:nvPr/>
        </p:nvSpPr>
        <p:spPr>
          <a:xfrm>
            <a:off x="620312" y="2243149"/>
            <a:ext cx="11018066" cy="2862322"/>
          </a:xfrm>
          <a:prstGeom prst="rect">
            <a:avLst/>
          </a:prstGeom>
          <a:noFill/>
        </p:spPr>
        <p:txBody>
          <a:bodyPr wrap="square">
            <a:spAutoFit/>
          </a:bodyPr>
          <a:lstStyle/>
          <a:p>
            <a:pPr marL="285750" indent="-285750" algn="l">
              <a:buFont typeface="Arial" panose="020B0604020202020204" pitchFamily="34" charset="0"/>
              <a:buChar char="•"/>
            </a:pPr>
            <a:r>
              <a:rPr lang="en-US" dirty="0"/>
              <a:t>The event log selected in this work contains events related to an application process. The event log is hosted on 4TU.ResearchData platform in XES format.</a:t>
            </a:r>
          </a:p>
          <a:p>
            <a:pPr marL="285750" indent="-285750" algn="l">
              <a:buFont typeface="Arial" panose="020B0604020202020204" pitchFamily="34" charset="0"/>
              <a:buChar char="•"/>
            </a:pPr>
            <a:endParaRPr lang="en-US" b="1" dirty="0"/>
          </a:p>
          <a:p>
            <a:pPr marL="285750" indent="-285750" algn="just">
              <a:buFont typeface="Arial" panose="020B0604020202020204" pitchFamily="34" charset="0"/>
              <a:buChar char="•"/>
            </a:pPr>
            <a:r>
              <a:rPr lang="en-US" b="1" dirty="0"/>
              <a:t>Process</a:t>
            </a:r>
            <a:r>
              <a:rPr lang="en-US" dirty="0"/>
              <a:t> </a:t>
            </a:r>
            <a:r>
              <a:rPr lang="en-US" b="1" dirty="0"/>
              <a:t>description</a:t>
            </a:r>
            <a:r>
              <a:rPr lang="en-US" dirty="0"/>
              <a:t>: An application is submitted through a webpage. Then, some automatic checks are performed, after which the application is complemented with additional information. This information is obtained trough contacting the customer by phone. If an applicant is eligible, an offer is sent to the client by mail. After this offer is received back, it is assessed. When it is incomplete, missing information is added by again contacting the customer. Then a final assessment is done, after which the application is </a:t>
            </a:r>
            <a:r>
              <a:rPr lang="it-IT" dirty="0" err="1"/>
              <a:t>approved</a:t>
            </a:r>
            <a:r>
              <a:rPr lang="it-IT" dirty="0"/>
              <a:t> and </a:t>
            </a:r>
            <a:r>
              <a:rPr lang="it-IT" dirty="0" err="1"/>
              <a:t>activated</a:t>
            </a:r>
            <a:r>
              <a:rPr lang="it-IT" dirty="0"/>
              <a:t>.</a:t>
            </a:r>
          </a:p>
          <a:p>
            <a:pPr marL="285750" indent="-285750" algn="just">
              <a:buFont typeface="Arial" panose="020B0604020202020204" pitchFamily="34" charset="0"/>
              <a:buChar char="•"/>
            </a:pPr>
            <a:endParaRPr lang="it-IT" dirty="0"/>
          </a:p>
        </p:txBody>
      </p:sp>
    </p:spTree>
    <p:extLst>
      <p:ext uri="{BB962C8B-B14F-4D97-AF65-F5344CB8AC3E}">
        <p14:creationId xmlns:p14="http://schemas.microsoft.com/office/powerpoint/2010/main" val="357792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BD80-EA21-60D5-D843-04A29FF62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05DBE-725A-5486-813D-8C25C75E3012}"/>
              </a:ext>
            </a:extLst>
          </p:cNvPr>
          <p:cNvSpPr>
            <a:spLocks noGrp="1"/>
          </p:cNvSpPr>
          <p:nvPr>
            <p:ph type="title"/>
          </p:nvPr>
        </p:nvSpPr>
        <p:spPr/>
        <p:txBody>
          <a:bodyPr/>
          <a:lstStyle/>
          <a:p>
            <a:r>
              <a:rPr lang="it-IT" dirty="0"/>
              <a:t>Dataset </a:t>
            </a:r>
            <a:r>
              <a:rPr lang="it-IT" dirty="0" err="1"/>
              <a:t>Overview</a:t>
            </a:r>
            <a:endParaRPr lang="it-IT" dirty="0"/>
          </a:p>
        </p:txBody>
      </p:sp>
      <p:sp>
        <p:nvSpPr>
          <p:cNvPr id="3" name="Content Placeholder 2">
            <a:extLst>
              <a:ext uri="{FF2B5EF4-FFF2-40B4-BE49-F238E27FC236}">
                <a16:creationId xmlns:a16="http://schemas.microsoft.com/office/drawing/2014/main" id="{9A61CC5D-CF59-78EE-E320-01D6B7D3573B}"/>
              </a:ext>
            </a:extLst>
          </p:cNvPr>
          <p:cNvSpPr>
            <a:spLocks noGrp="1"/>
          </p:cNvSpPr>
          <p:nvPr>
            <p:ph idx="1"/>
          </p:nvPr>
        </p:nvSpPr>
        <p:spPr>
          <a:xfrm>
            <a:off x="633743" y="2218099"/>
            <a:ext cx="11018067" cy="3954101"/>
          </a:xfrm>
        </p:spPr>
        <p:txBody>
          <a:bodyPr>
            <a:normAutofit/>
          </a:bodyPr>
          <a:lstStyle/>
          <a:p>
            <a:endParaRPr lang="it-IT" dirty="0"/>
          </a:p>
          <a:p>
            <a:endParaRPr lang="it-IT" dirty="0"/>
          </a:p>
        </p:txBody>
      </p:sp>
      <p:sp>
        <p:nvSpPr>
          <p:cNvPr id="7" name="TextBox 6">
            <a:extLst>
              <a:ext uri="{FF2B5EF4-FFF2-40B4-BE49-F238E27FC236}">
                <a16:creationId xmlns:a16="http://schemas.microsoft.com/office/drawing/2014/main" id="{7D9B2ECF-5224-8479-A60A-93BA1B9E549C}"/>
              </a:ext>
            </a:extLst>
          </p:cNvPr>
          <p:cNvSpPr txBox="1"/>
          <p:nvPr/>
        </p:nvSpPr>
        <p:spPr>
          <a:xfrm>
            <a:off x="620312" y="2243149"/>
            <a:ext cx="11126262" cy="1477328"/>
          </a:xfrm>
          <a:prstGeom prst="rect">
            <a:avLst/>
          </a:prstGeom>
          <a:noFill/>
        </p:spPr>
        <p:txBody>
          <a:bodyPr wrap="square">
            <a:spAutoFit/>
          </a:bodyPr>
          <a:lstStyle/>
          <a:p>
            <a:pPr algn="l"/>
            <a:r>
              <a:rPr lang="en-US" dirty="0"/>
              <a:t>The event log counts 13087 different traces and a total of 262200 events. Each trace in the event log contains the following attribute:</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case:concept:name</a:t>
            </a:r>
            <a:r>
              <a:rPr lang="en-US" dirty="0">
                <a:latin typeface="Biome" panose="020B0502040204020203" pitchFamily="34" charset="0"/>
                <a:cs typeface="Biome" panose="020B0502040204020203" pitchFamily="34" charset="0"/>
              </a:rPr>
              <a:t> </a:t>
            </a:r>
            <a:r>
              <a:rPr lang="en-US" dirty="0"/>
              <a:t>- Unique ID of the trace;</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case:REG_DATE</a:t>
            </a:r>
            <a:r>
              <a:rPr lang="en-US" dirty="0">
                <a:latin typeface="Biome" panose="020B0502040204020203" pitchFamily="34" charset="0"/>
                <a:cs typeface="Biome" panose="020B0502040204020203" pitchFamily="34" charset="0"/>
              </a:rPr>
              <a:t> </a:t>
            </a:r>
            <a:r>
              <a:rPr lang="en-US" dirty="0"/>
              <a:t>- Starting date and time of the trace;</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case:AMOUNT_REQ</a:t>
            </a:r>
            <a:r>
              <a:rPr lang="en-US" dirty="0">
                <a:latin typeface="Biome" panose="020B0502040204020203" pitchFamily="34" charset="0"/>
                <a:cs typeface="Biome" panose="020B0502040204020203" pitchFamily="34" charset="0"/>
              </a:rPr>
              <a:t> </a:t>
            </a:r>
            <a:r>
              <a:rPr lang="en-US" dirty="0"/>
              <a:t>- The total amount of money requested.</a:t>
            </a:r>
            <a:endParaRPr lang="it-IT" dirty="0"/>
          </a:p>
        </p:txBody>
      </p:sp>
      <p:sp>
        <p:nvSpPr>
          <p:cNvPr id="4" name="TextBox 3">
            <a:extLst>
              <a:ext uri="{FF2B5EF4-FFF2-40B4-BE49-F238E27FC236}">
                <a16:creationId xmlns:a16="http://schemas.microsoft.com/office/drawing/2014/main" id="{5183073B-C762-A41A-FAB6-5F0935FDF268}"/>
              </a:ext>
            </a:extLst>
          </p:cNvPr>
          <p:cNvSpPr txBox="1"/>
          <p:nvPr/>
        </p:nvSpPr>
        <p:spPr>
          <a:xfrm>
            <a:off x="633743" y="3718679"/>
            <a:ext cx="6187894" cy="2862322"/>
          </a:xfrm>
          <a:prstGeom prst="rect">
            <a:avLst/>
          </a:prstGeom>
          <a:noFill/>
        </p:spPr>
        <p:txBody>
          <a:bodyPr wrap="square">
            <a:spAutoFit/>
          </a:bodyPr>
          <a:lstStyle/>
          <a:p>
            <a:pPr algn="l"/>
            <a:r>
              <a:rPr lang="en-US" dirty="0"/>
              <a:t>Then, for each trace, we have a set of events, each of them with the following fields:</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concept:name</a:t>
            </a:r>
            <a:r>
              <a:rPr lang="en-US" dirty="0">
                <a:latin typeface="Biome" panose="020B0502040204020203" pitchFamily="34" charset="0"/>
                <a:cs typeface="Biome" panose="020B0502040204020203" pitchFamily="34" charset="0"/>
              </a:rPr>
              <a:t> </a:t>
            </a:r>
            <a:r>
              <a:rPr lang="en-US" dirty="0"/>
              <a:t>- Name of the event;</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lifecycle:transition</a:t>
            </a:r>
            <a:r>
              <a:rPr lang="en-US" dirty="0">
                <a:latin typeface="Biome" panose="020B0502040204020203" pitchFamily="34" charset="0"/>
                <a:cs typeface="Biome" panose="020B0502040204020203" pitchFamily="34" charset="0"/>
              </a:rPr>
              <a:t> </a:t>
            </a:r>
            <a:r>
              <a:rPr lang="en-US" dirty="0"/>
              <a:t>- State of the event;</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org:resource</a:t>
            </a:r>
            <a:r>
              <a:rPr lang="en-US" dirty="0">
                <a:latin typeface="Biome" panose="020B0502040204020203" pitchFamily="34" charset="0"/>
                <a:cs typeface="Biome" panose="020B0502040204020203" pitchFamily="34" charset="0"/>
              </a:rPr>
              <a:t> </a:t>
            </a:r>
            <a:r>
              <a:rPr lang="en-US" dirty="0"/>
              <a:t>- ID of the resource involved in the event;</a:t>
            </a:r>
          </a:p>
          <a:p>
            <a:pPr marL="285750" indent="-285750" algn="l">
              <a:buFont typeface="Arial" panose="020B0604020202020204" pitchFamily="34" charset="0"/>
              <a:buChar char="•"/>
            </a:pPr>
            <a:r>
              <a:rPr lang="en-US" dirty="0" err="1">
                <a:latin typeface="Biome" panose="020B0502040204020203" pitchFamily="34" charset="0"/>
                <a:cs typeface="Biome" panose="020B0502040204020203" pitchFamily="34" charset="0"/>
              </a:rPr>
              <a:t>time:timestamp</a:t>
            </a:r>
            <a:r>
              <a:rPr lang="en-US" dirty="0">
                <a:latin typeface="Biome" panose="020B0502040204020203" pitchFamily="34" charset="0"/>
                <a:cs typeface="Biome" panose="020B0502040204020203" pitchFamily="34" charset="0"/>
              </a:rPr>
              <a:t> </a:t>
            </a:r>
            <a:r>
              <a:rPr lang="en-US" dirty="0"/>
              <a:t>- Date and time of the event.</a:t>
            </a:r>
            <a:endParaRPr lang="it-IT" dirty="0"/>
          </a:p>
          <a:p>
            <a:pPr marL="285750" indent="-285750" algn="l">
              <a:buFont typeface="Arial" panose="020B0604020202020204" pitchFamily="34" charset="0"/>
              <a:buChar char="•"/>
            </a:pPr>
            <a:endParaRPr lang="it-IT" dirty="0"/>
          </a:p>
          <a:p>
            <a:pPr algn="l"/>
            <a:r>
              <a:rPr lang="it-IT" b="1" dirty="0"/>
              <a:t>In </a:t>
            </a:r>
            <a:r>
              <a:rPr lang="it-IT" b="1" dirty="0" err="1"/>
              <a:t>this</a:t>
            </a:r>
            <a:r>
              <a:rPr lang="it-IT" b="1" dirty="0"/>
              <a:t> work, </a:t>
            </a:r>
            <a:r>
              <a:rPr lang="it-IT" b="1" dirty="0" err="1"/>
              <a:t>we</a:t>
            </a:r>
            <a:r>
              <a:rPr lang="it-IT" b="1" dirty="0"/>
              <a:t> focus on activity of </a:t>
            </a:r>
            <a:r>
              <a:rPr lang="it-IT" b="1" dirty="0" err="1"/>
              <a:t>type</a:t>
            </a:r>
            <a:r>
              <a:rPr lang="it-IT" b="1" dirty="0"/>
              <a:t> A_ and O_ </a:t>
            </a:r>
            <a:r>
              <a:rPr lang="it-IT" b="1" dirty="0" err="1"/>
              <a:t>separately</a:t>
            </a:r>
            <a:r>
              <a:rPr lang="it-IT" b="1" dirty="0"/>
              <a:t> and </a:t>
            </a:r>
            <a:r>
              <a:rPr lang="it-IT" b="1" dirty="0" err="1"/>
              <a:t>then</a:t>
            </a:r>
            <a:r>
              <a:rPr lang="it-IT" b="1" dirty="0"/>
              <a:t> on a complete event log (AO_).</a:t>
            </a:r>
            <a:endParaRPr lang="it-IT" dirty="0"/>
          </a:p>
        </p:txBody>
      </p:sp>
      <p:grpSp>
        <p:nvGrpSpPr>
          <p:cNvPr id="6" name="Group 5">
            <a:extLst>
              <a:ext uri="{FF2B5EF4-FFF2-40B4-BE49-F238E27FC236}">
                <a16:creationId xmlns:a16="http://schemas.microsoft.com/office/drawing/2014/main" id="{0A2C4290-14F9-EFED-2B0E-D64E246AEB0C}"/>
              </a:ext>
            </a:extLst>
          </p:cNvPr>
          <p:cNvGrpSpPr/>
          <p:nvPr/>
        </p:nvGrpSpPr>
        <p:grpSpPr>
          <a:xfrm>
            <a:off x="6502232" y="3978300"/>
            <a:ext cx="5468983" cy="1656146"/>
            <a:chOff x="6708319" y="4039260"/>
            <a:chExt cx="4203521" cy="1070598"/>
          </a:xfrm>
        </p:grpSpPr>
        <p:pic>
          <p:nvPicPr>
            <p:cNvPr id="8" name="Picture 7">
              <a:extLst>
                <a:ext uri="{FF2B5EF4-FFF2-40B4-BE49-F238E27FC236}">
                  <a16:creationId xmlns:a16="http://schemas.microsoft.com/office/drawing/2014/main" id="{27A3CBAB-2578-6B20-1F2E-67377A9258F6}"/>
                </a:ext>
              </a:extLst>
            </p:cNvPr>
            <p:cNvPicPr>
              <a:picLocks noChangeAspect="1"/>
            </p:cNvPicPr>
            <p:nvPr/>
          </p:nvPicPr>
          <p:blipFill>
            <a:blip r:embed="rId3"/>
            <a:srcRect r="19805" b="66882"/>
            <a:stretch/>
          </p:blipFill>
          <p:spPr>
            <a:xfrm>
              <a:off x="6708319" y="4039260"/>
              <a:ext cx="4203521" cy="751815"/>
            </a:xfrm>
            <a:prstGeom prst="rect">
              <a:avLst/>
            </a:prstGeom>
          </p:spPr>
        </p:pic>
        <p:pic>
          <p:nvPicPr>
            <p:cNvPr id="9" name="Picture 8">
              <a:extLst>
                <a:ext uri="{FF2B5EF4-FFF2-40B4-BE49-F238E27FC236}">
                  <a16:creationId xmlns:a16="http://schemas.microsoft.com/office/drawing/2014/main" id="{42EB5078-2C64-92F6-BA74-3A92FFE9C14D}"/>
                </a:ext>
              </a:extLst>
            </p:cNvPr>
            <p:cNvPicPr>
              <a:picLocks noChangeAspect="1"/>
            </p:cNvPicPr>
            <p:nvPr/>
          </p:nvPicPr>
          <p:blipFill>
            <a:blip r:embed="rId3"/>
            <a:srcRect t="41720" r="19805" b="43818"/>
            <a:stretch/>
          </p:blipFill>
          <p:spPr>
            <a:xfrm>
              <a:off x="6708319" y="4781550"/>
              <a:ext cx="4203521" cy="328308"/>
            </a:xfrm>
            <a:prstGeom prst="rect">
              <a:avLst/>
            </a:prstGeom>
          </p:spPr>
        </p:pic>
      </p:grpSp>
    </p:spTree>
    <p:extLst>
      <p:ext uri="{BB962C8B-B14F-4D97-AF65-F5344CB8AC3E}">
        <p14:creationId xmlns:p14="http://schemas.microsoft.com/office/powerpoint/2010/main" val="401885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670C-F634-F1FB-D3D9-02338DF90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1FF84-3F7A-E1DD-634B-32BC013B1EDD}"/>
              </a:ext>
            </a:extLst>
          </p:cNvPr>
          <p:cNvSpPr>
            <a:spLocks noGrp="1"/>
          </p:cNvSpPr>
          <p:nvPr>
            <p:ph type="title"/>
          </p:nvPr>
        </p:nvSpPr>
        <p:spPr/>
        <p:txBody>
          <a:bodyPr/>
          <a:lstStyle/>
          <a:p>
            <a:r>
              <a:rPr lang="it-IT"/>
              <a:t>Methods</a:t>
            </a:r>
            <a:endParaRPr lang="it-IT" dirty="0"/>
          </a:p>
        </p:txBody>
      </p:sp>
      <p:sp>
        <p:nvSpPr>
          <p:cNvPr id="3" name="Content Placeholder 2">
            <a:extLst>
              <a:ext uri="{FF2B5EF4-FFF2-40B4-BE49-F238E27FC236}">
                <a16:creationId xmlns:a16="http://schemas.microsoft.com/office/drawing/2014/main" id="{238D0D16-4B53-4E1F-AF11-415E5D6B66B2}"/>
              </a:ext>
            </a:extLst>
          </p:cNvPr>
          <p:cNvSpPr>
            <a:spLocks noGrp="1"/>
          </p:cNvSpPr>
          <p:nvPr>
            <p:ph idx="1"/>
          </p:nvPr>
        </p:nvSpPr>
        <p:spPr>
          <a:xfrm>
            <a:off x="633743" y="2218099"/>
            <a:ext cx="11018067" cy="3954101"/>
          </a:xfrm>
        </p:spPr>
        <p:txBody>
          <a:bodyPr>
            <a:noAutofit/>
          </a:bodyPr>
          <a:lstStyle/>
          <a:p>
            <a:pPr algn="l"/>
            <a:r>
              <a:rPr lang="it-IT" sz="2000" b="1" dirty="0"/>
              <a:t>Alpha </a:t>
            </a:r>
            <a:r>
              <a:rPr lang="it-IT" sz="2000" b="1" dirty="0" err="1"/>
              <a:t>Miner</a:t>
            </a:r>
            <a:r>
              <a:rPr lang="it-IT" sz="2000" b="1" dirty="0"/>
              <a:t> </a:t>
            </a:r>
            <a:r>
              <a:rPr lang="en-US" sz="2000" b="0" i="0" u="none" strike="noStrike" baseline="0" dirty="0">
                <a:latin typeface="LMSans10-Regular"/>
              </a:rPr>
              <a:t>algorithm is one of the earliest process discovery techniques. It identifies ca</a:t>
            </a:r>
            <a:r>
              <a:rPr lang="en-US" sz="2000" dirty="0">
                <a:latin typeface="LMSans10-Regular"/>
              </a:rPr>
              <a:t>usal</a:t>
            </a:r>
            <a:r>
              <a:rPr lang="en-US" sz="2000" b="0" i="0" u="none" strike="noStrike" baseline="0" dirty="0">
                <a:latin typeface="LMSans10-Regular"/>
              </a:rPr>
              <a:t> dependencies between activities based on directly followed relationships in the event </a:t>
            </a:r>
            <a:r>
              <a:rPr lang="it-IT" sz="2000" b="0" i="0" u="none" strike="noStrike" baseline="0" dirty="0">
                <a:latin typeface="LMSans10-Regular"/>
              </a:rPr>
              <a:t>log.</a:t>
            </a:r>
            <a:r>
              <a:rPr lang="en-US" sz="2000" b="0" i="0" u="none" strike="noStrike" baseline="0" dirty="0">
                <a:latin typeface="LMSans10-Regular"/>
              </a:rPr>
              <a:t> Alpha Miner struggles with noise and complex routing behaviors, such as invisible transitions and loops.</a:t>
            </a:r>
          </a:p>
          <a:p>
            <a:pPr algn="l"/>
            <a:r>
              <a:rPr lang="en-US" sz="2000" b="1" i="0" u="none" strike="noStrike" baseline="0" dirty="0">
                <a:latin typeface="LMSans10-Regular"/>
              </a:rPr>
              <a:t>Heuristics Miner </a:t>
            </a:r>
            <a:r>
              <a:rPr lang="en-US" sz="2000" b="0" i="0" u="none" strike="noStrike" baseline="0" dirty="0">
                <a:latin typeface="LMSans10-Regular"/>
              </a:rPr>
              <a:t>algorithm extends the Alpha Miner by considering the frequency of events and traces for reconstructing a process model, disregarding infrequent paths to manage complexity. It introduces thresholds to filter infrequent behavior, which helps in managing noisy event logs. The Heuristic Miner is more robust than Alpha Miner, making it suitable for real-life event logs where noise and incomplete traces are present.</a:t>
            </a:r>
            <a:endParaRPr lang="it-IT" sz="2000" dirty="0"/>
          </a:p>
          <a:p>
            <a:r>
              <a:rPr lang="en-US" sz="2000" b="1" dirty="0">
                <a:latin typeface="LMSans10-Regular"/>
              </a:rPr>
              <a:t>Inductive Miner </a:t>
            </a:r>
            <a:r>
              <a:rPr lang="en-US" sz="2000" dirty="0">
                <a:latin typeface="LMSans10-Regular"/>
              </a:rPr>
              <a:t>algorithm generates process models by recursively decomposing an event log into smaller parts. It ensures sound and structured process models by following a divide-and-conquer approach.</a:t>
            </a:r>
            <a:endParaRPr lang="it-IT" sz="2000" dirty="0">
              <a:latin typeface="LMSans10-Regular"/>
            </a:endParaRPr>
          </a:p>
        </p:txBody>
      </p:sp>
    </p:spTree>
    <p:extLst>
      <p:ext uri="{BB962C8B-B14F-4D97-AF65-F5344CB8AC3E}">
        <p14:creationId xmlns:p14="http://schemas.microsoft.com/office/powerpoint/2010/main" val="42413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E666-3D51-D66D-9AA8-F0AFB3110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B2C1B-ABBD-3367-49E2-75BBD14253BD}"/>
              </a:ext>
            </a:extLst>
          </p:cNvPr>
          <p:cNvSpPr>
            <a:spLocks noGrp="1"/>
          </p:cNvSpPr>
          <p:nvPr>
            <p:ph type="title"/>
          </p:nvPr>
        </p:nvSpPr>
        <p:spPr/>
        <p:txBody>
          <a:bodyPr/>
          <a:lstStyle/>
          <a:p>
            <a:r>
              <a:rPr lang="it-IT" dirty="0" err="1"/>
              <a:t>Metrics</a:t>
            </a:r>
            <a:r>
              <a:rPr lang="it-IT" dirty="0"/>
              <a:t> Evaluation</a:t>
            </a:r>
          </a:p>
        </p:txBody>
      </p:sp>
      <p:graphicFrame>
        <p:nvGraphicFramePr>
          <p:cNvPr id="7" name="Content Placeholder 2">
            <a:extLst>
              <a:ext uri="{FF2B5EF4-FFF2-40B4-BE49-F238E27FC236}">
                <a16:creationId xmlns:a16="http://schemas.microsoft.com/office/drawing/2014/main" id="{7652709E-D23E-41BA-20D3-8BC06BA90022}"/>
              </a:ext>
            </a:extLst>
          </p:cNvPr>
          <p:cNvGraphicFramePr>
            <a:graphicFrameLocks noGrp="1"/>
          </p:cNvGraphicFramePr>
          <p:nvPr>
            <p:ph idx="1"/>
            <p:extLst>
              <p:ext uri="{D42A27DB-BD31-4B8C-83A1-F6EECF244321}">
                <p14:modId xmlns:p14="http://schemas.microsoft.com/office/powerpoint/2010/main" val="1984149645"/>
              </p:ext>
            </p:extLst>
          </p:nvPr>
        </p:nvGraphicFramePr>
        <p:xfrm>
          <a:off x="633743" y="2218099"/>
          <a:ext cx="11018067" cy="4477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836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D9E29-CB77-FE4A-F0FA-E5958CC2699B}"/>
            </a:ext>
          </a:extLst>
        </p:cNvPr>
        <p:cNvGrpSpPr/>
        <p:nvPr/>
      </p:nvGrpSpPr>
      <p:grpSpPr>
        <a:xfrm>
          <a:off x="0" y="0"/>
          <a:ext cx="0" cy="0"/>
          <a:chOff x="0" y="0"/>
          <a:chExt cx="0" cy="0"/>
        </a:xfrm>
      </p:grpSpPr>
      <p:pic>
        <p:nvPicPr>
          <p:cNvPr id="7" name="Picture 6" descr="A logo with a star&#10;&#10;AI-generated content may be incorrect.">
            <a:extLst>
              <a:ext uri="{FF2B5EF4-FFF2-40B4-BE49-F238E27FC236}">
                <a16:creationId xmlns:a16="http://schemas.microsoft.com/office/drawing/2014/main" id="{F2BFBBE6-3863-51AD-8819-3B5BB546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836" y="4291822"/>
            <a:ext cx="2732308" cy="2049231"/>
          </a:xfrm>
          <a:prstGeom prst="rect">
            <a:avLst/>
          </a:prstGeom>
        </p:spPr>
      </p:pic>
      <p:sp>
        <p:nvSpPr>
          <p:cNvPr id="2" name="Title 1">
            <a:extLst>
              <a:ext uri="{FF2B5EF4-FFF2-40B4-BE49-F238E27FC236}">
                <a16:creationId xmlns:a16="http://schemas.microsoft.com/office/drawing/2014/main" id="{85F9A1BB-8B51-E8DF-4633-BADE9AD43EDE}"/>
              </a:ext>
            </a:extLst>
          </p:cNvPr>
          <p:cNvSpPr>
            <a:spLocks noGrp="1"/>
          </p:cNvSpPr>
          <p:nvPr>
            <p:ph type="title"/>
          </p:nvPr>
        </p:nvSpPr>
        <p:spPr/>
        <p:txBody>
          <a:bodyPr/>
          <a:lstStyle/>
          <a:p>
            <a:r>
              <a:rPr lang="it-IT" dirty="0" err="1"/>
              <a:t>LLMs</a:t>
            </a:r>
            <a:r>
              <a:rPr lang="it-IT" dirty="0"/>
              <a:t> &amp; </a:t>
            </a:r>
            <a:r>
              <a:rPr lang="it-IT" dirty="0" err="1"/>
              <a:t>LVLMs</a:t>
            </a:r>
            <a:endParaRPr lang="it-IT" dirty="0"/>
          </a:p>
        </p:txBody>
      </p:sp>
      <p:sp>
        <p:nvSpPr>
          <p:cNvPr id="3" name="Content Placeholder 2">
            <a:extLst>
              <a:ext uri="{FF2B5EF4-FFF2-40B4-BE49-F238E27FC236}">
                <a16:creationId xmlns:a16="http://schemas.microsoft.com/office/drawing/2014/main" id="{1C4740F5-8BB4-BFE4-39B5-9C36822EA627}"/>
              </a:ext>
            </a:extLst>
          </p:cNvPr>
          <p:cNvSpPr>
            <a:spLocks noGrp="1"/>
          </p:cNvSpPr>
          <p:nvPr>
            <p:ph idx="1"/>
          </p:nvPr>
        </p:nvSpPr>
        <p:spPr>
          <a:xfrm>
            <a:off x="633743" y="2218099"/>
            <a:ext cx="11018067" cy="3954101"/>
          </a:xfrm>
        </p:spPr>
        <p:txBody>
          <a:bodyPr>
            <a:noAutofit/>
          </a:bodyPr>
          <a:lstStyle/>
          <a:p>
            <a:pPr algn="l"/>
            <a:r>
              <a:rPr lang="en-US" sz="2000" b="0" i="0" u="none" strike="noStrike" baseline="0" dirty="0">
                <a:latin typeface="LMSans10-Regular"/>
              </a:rPr>
              <a:t>Large Language Models (LLMs) and Large Vision Language Models (LVLMs) have been used to enhance </a:t>
            </a:r>
            <a:r>
              <a:rPr lang="it-IT" sz="2000" b="0" i="0" u="none" strike="noStrike" baseline="0" dirty="0" err="1">
                <a:latin typeface="LMSans10-Regular"/>
              </a:rPr>
              <a:t>process</a:t>
            </a:r>
            <a:r>
              <a:rPr lang="it-IT" sz="2000" b="0" i="0" u="none" strike="noStrike" baseline="0" dirty="0">
                <a:latin typeface="LMSans10-Regular"/>
              </a:rPr>
              <a:t> mining u</a:t>
            </a:r>
            <a:r>
              <a:rPr lang="en-US" sz="2000" b="0" i="0" u="none" strike="noStrike" baseline="0" dirty="0" err="1">
                <a:latin typeface="LMSans10-Regular"/>
              </a:rPr>
              <a:t>nderstanding</a:t>
            </a:r>
            <a:r>
              <a:rPr lang="en-US" sz="2000" b="0" i="0" u="none" strike="noStrike" baseline="0" dirty="0">
                <a:latin typeface="LMSans10-Regular"/>
              </a:rPr>
              <a:t>. </a:t>
            </a:r>
          </a:p>
          <a:p>
            <a:pPr algn="l"/>
            <a:r>
              <a:rPr lang="en-US" sz="2000" b="0" i="0" u="none" strike="noStrike" baseline="0" dirty="0">
                <a:latin typeface="LMSans10-Regular"/>
              </a:rPr>
              <a:t>We leverage </a:t>
            </a:r>
            <a:r>
              <a:rPr lang="en-US" sz="2000" b="0" i="1" u="none" strike="noStrike" baseline="0" dirty="0">
                <a:latin typeface="LMMono10-Regular"/>
              </a:rPr>
              <a:t>pm4py.llm </a:t>
            </a:r>
            <a:r>
              <a:rPr lang="en-US" sz="2000" b="0" i="0" u="none" strike="noStrike" baseline="0" dirty="0">
                <a:latin typeface="LMSans10-Regular"/>
              </a:rPr>
              <a:t>library and methods to generate </a:t>
            </a:r>
            <a:r>
              <a:rPr lang="en-US" sz="2000" b="1" i="0" u="none" strike="noStrike" baseline="0" dirty="0">
                <a:latin typeface="LMSans10-Regular"/>
              </a:rPr>
              <a:t>abstractions of cases, process variants, and petri nets</a:t>
            </a:r>
            <a:r>
              <a:rPr lang="en-US" sz="2000" b="0" i="0" u="none" strike="noStrike" baseline="0" dirty="0">
                <a:latin typeface="LMSans10-Regular"/>
              </a:rPr>
              <a:t>.</a:t>
            </a:r>
          </a:p>
          <a:p>
            <a:pPr algn="l"/>
            <a:r>
              <a:rPr lang="en-US" sz="2000" b="0" i="0" u="none" strike="noStrike" baseline="0" dirty="0">
                <a:latin typeface="LMSans10-Regular"/>
              </a:rPr>
              <a:t>These abstractions are then used to construct prompts for </a:t>
            </a:r>
            <a:r>
              <a:rPr lang="en-US" sz="2000" b="0" i="1" u="none" strike="noStrike" baseline="0" dirty="0">
                <a:latin typeface="LMSans10-Oblique"/>
              </a:rPr>
              <a:t>gemini-1.5-pro </a:t>
            </a:r>
            <a:r>
              <a:rPr lang="en-US" sz="2000" b="0" i="0" u="none" strike="noStrike" baseline="0" dirty="0">
                <a:latin typeface="LMSans10-Regular"/>
              </a:rPr>
              <a:t>and </a:t>
            </a:r>
            <a:r>
              <a:rPr lang="en-US" sz="2000" b="0" i="1" u="none" strike="noStrike" baseline="0" dirty="0">
                <a:latin typeface="LMSans10-Oblique"/>
              </a:rPr>
              <a:t>gemini-1.5-flash</a:t>
            </a:r>
            <a:r>
              <a:rPr lang="en-US" sz="2000" b="0" i="0" u="none" strike="noStrike" baseline="0" dirty="0">
                <a:latin typeface="LMSans10-Regular"/>
              </a:rPr>
              <a:t>, asking it to explain the process derived from different representations (textual and visual).</a:t>
            </a:r>
            <a:endParaRPr lang="it-IT" sz="2000" b="1" i="0" u="none" strike="noStrike" baseline="0" dirty="0">
              <a:latin typeface="LMSans10-Regular"/>
            </a:endParaRPr>
          </a:p>
        </p:txBody>
      </p:sp>
      <p:pic>
        <p:nvPicPr>
          <p:cNvPr id="5" name="Picture 4" descr="A black background with a black square&#10;&#10;AI-generated content may be incorrect.">
            <a:extLst>
              <a:ext uri="{FF2B5EF4-FFF2-40B4-BE49-F238E27FC236}">
                <a16:creationId xmlns:a16="http://schemas.microsoft.com/office/drawing/2014/main" id="{CA8103E6-1C11-225B-EDB2-67CE66D47450}"/>
              </a:ext>
            </a:extLst>
          </p:cNvPr>
          <p:cNvPicPr>
            <a:picLocks noChangeAspect="1"/>
          </p:cNvPicPr>
          <p:nvPr/>
        </p:nvPicPr>
        <p:blipFill>
          <a:blip r:embed="rId4">
            <a:extLst>
              <a:ext uri="{28A0092B-C50C-407E-A947-70E740481C1C}">
                <a14:useLocalDpi xmlns:a14="http://schemas.microsoft.com/office/drawing/2010/main" val="0"/>
              </a:ext>
            </a:extLst>
          </a:blip>
          <a:srcRect t="16532" b="20452"/>
          <a:stretch/>
        </p:blipFill>
        <p:spPr>
          <a:xfrm>
            <a:off x="4035381" y="5038725"/>
            <a:ext cx="4214790" cy="1623358"/>
          </a:xfrm>
          <a:prstGeom prst="rect">
            <a:avLst/>
          </a:prstGeom>
        </p:spPr>
      </p:pic>
      <p:pic>
        <p:nvPicPr>
          <p:cNvPr id="9" name="Picture 8" descr="A graphic of a graph and a magnifying glass&#10;&#10;AI-generated content may be incorrect.">
            <a:extLst>
              <a:ext uri="{FF2B5EF4-FFF2-40B4-BE49-F238E27FC236}">
                <a16:creationId xmlns:a16="http://schemas.microsoft.com/office/drawing/2014/main" id="{DF006CBE-51B8-F9C4-274E-77AE46933E1C}"/>
              </a:ext>
            </a:extLst>
          </p:cNvPr>
          <p:cNvPicPr>
            <a:picLocks noChangeAspect="1"/>
          </p:cNvPicPr>
          <p:nvPr/>
        </p:nvPicPr>
        <p:blipFill>
          <a:blip r:embed="rId5">
            <a:extLst>
              <a:ext uri="{28A0092B-C50C-407E-A947-70E740481C1C}">
                <a14:useLocalDpi xmlns:a14="http://schemas.microsoft.com/office/drawing/2010/main" val="0"/>
              </a:ext>
            </a:extLst>
          </a:blip>
          <a:srcRect l="46516" t="71000" r="13773"/>
          <a:stretch/>
        </p:blipFill>
        <p:spPr>
          <a:xfrm>
            <a:off x="342900" y="5428595"/>
            <a:ext cx="3257550" cy="1081311"/>
          </a:xfrm>
          <a:prstGeom prst="rect">
            <a:avLst/>
          </a:prstGeom>
        </p:spPr>
      </p:pic>
    </p:spTree>
    <p:extLst>
      <p:ext uri="{BB962C8B-B14F-4D97-AF65-F5344CB8AC3E}">
        <p14:creationId xmlns:p14="http://schemas.microsoft.com/office/powerpoint/2010/main" val="284960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DD423-3F28-FDF6-CEA8-812A43A52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2F21A-B984-F2E1-D8CE-EBBB08DA550C}"/>
              </a:ext>
            </a:extLst>
          </p:cNvPr>
          <p:cNvSpPr>
            <a:spLocks noGrp="1"/>
          </p:cNvSpPr>
          <p:nvPr>
            <p:ph type="title"/>
          </p:nvPr>
        </p:nvSpPr>
        <p:spPr/>
        <p:txBody>
          <a:bodyPr/>
          <a:lstStyle/>
          <a:p>
            <a:r>
              <a:rPr lang="it-IT" dirty="0"/>
              <a:t>Data </a:t>
            </a:r>
            <a:r>
              <a:rPr lang="it-IT" dirty="0" err="1"/>
              <a:t>preprocessing</a:t>
            </a:r>
            <a:endParaRPr lang="it-IT" dirty="0"/>
          </a:p>
        </p:txBody>
      </p:sp>
      <p:sp>
        <p:nvSpPr>
          <p:cNvPr id="3" name="Content Placeholder 2">
            <a:extLst>
              <a:ext uri="{FF2B5EF4-FFF2-40B4-BE49-F238E27FC236}">
                <a16:creationId xmlns:a16="http://schemas.microsoft.com/office/drawing/2014/main" id="{44FE3FED-C5A0-4412-AA3A-D6FF06A02F03}"/>
              </a:ext>
            </a:extLst>
          </p:cNvPr>
          <p:cNvSpPr>
            <a:spLocks noGrp="1"/>
          </p:cNvSpPr>
          <p:nvPr>
            <p:ph idx="1"/>
          </p:nvPr>
        </p:nvSpPr>
        <p:spPr>
          <a:xfrm>
            <a:off x="633743" y="2218099"/>
            <a:ext cx="6433809" cy="4449708"/>
          </a:xfrm>
        </p:spPr>
        <p:txBody>
          <a:bodyPr>
            <a:noAutofit/>
          </a:bodyPr>
          <a:lstStyle/>
          <a:p>
            <a:pPr algn="l"/>
            <a:r>
              <a:rPr lang="en-US" sz="1800" b="1" i="0" u="none" strike="noStrike" baseline="0" dirty="0">
                <a:latin typeface="LMSans10-Bold"/>
              </a:rPr>
              <a:t>data type conversion </a:t>
            </a:r>
            <a:r>
              <a:rPr lang="en-US" sz="1800" b="0" i="0" u="none" strike="noStrike" baseline="0" dirty="0">
                <a:latin typeface="LMSans10-Regular"/>
              </a:rPr>
              <a:t>- conversion of the field </a:t>
            </a:r>
            <a:r>
              <a:rPr lang="en-US" sz="1800" b="0" i="0" u="none" strike="noStrike" baseline="0" dirty="0" err="1">
                <a:latin typeface="LMMono10-Regular"/>
              </a:rPr>
              <a:t>case:AMOUNT_REQ</a:t>
            </a:r>
            <a:r>
              <a:rPr lang="en-US" sz="1800" b="0" i="0" u="none" strike="noStrike" baseline="0" dirty="0">
                <a:latin typeface="LMMono10-Regular"/>
              </a:rPr>
              <a:t> </a:t>
            </a:r>
            <a:r>
              <a:rPr lang="en-US" sz="1800" b="0" i="0" u="none" strike="noStrike" baseline="0" dirty="0">
                <a:latin typeface="LMSans10-Regular"/>
              </a:rPr>
              <a:t>from </a:t>
            </a:r>
            <a:r>
              <a:rPr lang="en-US" sz="1800" b="0" i="1" u="none" strike="noStrike" baseline="0" dirty="0">
                <a:latin typeface="LMSans10-Oblique"/>
              </a:rPr>
              <a:t>object </a:t>
            </a:r>
            <a:r>
              <a:rPr lang="en-US" sz="1800" b="0" i="0" u="none" strike="noStrike" baseline="0" dirty="0">
                <a:latin typeface="LMSans10-Regular"/>
              </a:rPr>
              <a:t>to </a:t>
            </a:r>
            <a:r>
              <a:rPr lang="en-US" sz="1800" b="0" i="1" u="none" strike="noStrike" baseline="0" dirty="0">
                <a:latin typeface="LMSans10-Oblique"/>
              </a:rPr>
              <a:t>numeric</a:t>
            </a:r>
            <a:r>
              <a:rPr lang="en-US" sz="1800" b="0" i="0" u="none" strike="noStrike" baseline="0" dirty="0">
                <a:latin typeface="LMSans10-Regular"/>
              </a:rPr>
              <a:t>;</a:t>
            </a:r>
          </a:p>
          <a:p>
            <a:pPr algn="l"/>
            <a:r>
              <a:rPr lang="en-US" sz="1800" b="1" i="0" u="none" strike="noStrike" baseline="0" dirty="0">
                <a:solidFill>
                  <a:srgbClr val="000000"/>
                </a:solidFill>
                <a:latin typeface="LMSans10-Bold"/>
              </a:rPr>
              <a:t>removing null data </a:t>
            </a:r>
            <a:r>
              <a:rPr lang="en-US" sz="1800" b="0" i="0" u="none" strike="noStrike" baseline="0" dirty="0">
                <a:solidFill>
                  <a:srgbClr val="000000"/>
                </a:solidFill>
                <a:latin typeface="LMSans10-Regular"/>
              </a:rPr>
              <a:t>- removing all the event for which the </a:t>
            </a:r>
            <a:r>
              <a:rPr lang="en-US" sz="1800" b="0" i="0" u="none" strike="noStrike" baseline="0" dirty="0" err="1">
                <a:solidFill>
                  <a:srgbClr val="000000"/>
                </a:solidFill>
                <a:latin typeface="LMMono10-Regular"/>
              </a:rPr>
              <a:t>org:resource</a:t>
            </a:r>
            <a:r>
              <a:rPr lang="en-US" sz="1800" b="0" i="0" u="none" strike="noStrike" baseline="0" dirty="0">
                <a:solidFill>
                  <a:srgbClr val="000000"/>
                </a:solidFill>
                <a:latin typeface="LMMono10-Regular"/>
              </a:rPr>
              <a:t> </a:t>
            </a:r>
            <a:r>
              <a:rPr lang="en-US" sz="1800" b="0" i="0" u="none" strike="noStrike" baseline="0" dirty="0">
                <a:solidFill>
                  <a:srgbClr val="000000"/>
                </a:solidFill>
                <a:latin typeface="LMSans10-Regular"/>
              </a:rPr>
              <a:t>was null </a:t>
            </a:r>
            <a:r>
              <a:rPr lang="it-IT" sz="1800" b="0" i="0" u="none" strike="noStrike" baseline="0" dirty="0">
                <a:solidFill>
                  <a:srgbClr val="000000"/>
                </a:solidFill>
                <a:latin typeface="LMSans10-Regular"/>
              </a:rPr>
              <a:t>(18010 events </a:t>
            </a:r>
            <a:r>
              <a:rPr lang="it-IT" sz="1800" b="0" i="0" u="none" strike="noStrike" baseline="0" dirty="0" err="1">
                <a:solidFill>
                  <a:srgbClr val="000000"/>
                </a:solidFill>
                <a:latin typeface="LMSans10-Regular"/>
              </a:rPr>
              <a:t>removed</a:t>
            </a:r>
            <a:r>
              <a:rPr lang="it-IT" sz="1800" b="0" i="0" u="none" strike="noStrike" baseline="0" dirty="0">
                <a:solidFill>
                  <a:srgbClr val="000000"/>
                </a:solidFill>
                <a:latin typeface="LMSans10-Regular"/>
              </a:rPr>
              <a:t>);</a:t>
            </a:r>
          </a:p>
          <a:p>
            <a:pPr algn="l"/>
            <a:r>
              <a:rPr lang="en-US" sz="1800" b="1" i="0" u="none" strike="noStrike" baseline="0" dirty="0">
                <a:solidFill>
                  <a:srgbClr val="000000"/>
                </a:solidFill>
                <a:latin typeface="LMSans10-Bold"/>
              </a:rPr>
              <a:t>removing duplicated data </a:t>
            </a:r>
            <a:r>
              <a:rPr lang="en-US" sz="1800" b="0" i="0" u="none" strike="noStrike" baseline="0" dirty="0">
                <a:solidFill>
                  <a:srgbClr val="000000"/>
                </a:solidFill>
                <a:latin typeface="LMSans10-Regular"/>
              </a:rPr>
              <a:t>- check of duplicated traces or events in trace (0 events </a:t>
            </a:r>
            <a:r>
              <a:rPr lang="it-IT" sz="1800" b="0" i="0" u="none" strike="noStrike" baseline="0" dirty="0" err="1">
                <a:solidFill>
                  <a:srgbClr val="000000"/>
                </a:solidFill>
                <a:latin typeface="LMSans10-Regular"/>
              </a:rPr>
              <a:t>removed</a:t>
            </a:r>
            <a:r>
              <a:rPr lang="it-IT" sz="1800" b="0" i="0" u="none" strike="noStrike" baseline="0" dirty="0">
                <a:solidFill>
                  <a:srgbClr val="000000"/>
                </a:solidFill>
                <a:latin typeface="LMSans10-Regular"/>
              </a:rPr>
              <a:t>);</a:t>
            </a:r>
          </a:p>
          <a:p>
            <a:pPr algn="l"/>
            <a:r>
              <a:rPr lang="en-US" sz="1800" b="1" i="0" u="none" strike="noStrike" baseline="0" dirty="0">
                <a:solidFill>
                  <a:srgbClr val="000000"/>
                </a:solidFill>
                <a:latin typeface="LMSans10-Bold"/>
              </a:rPr>
              <a:t>removing outliers </a:t>
            </a:r>
            <a:r>
              <a:rPr lang="en-US" sz="1800" b="0" i="0" u="none" strike="noStrike" baseline="0" dirty="0">
                <a:solidFill>
                  <a:srgbClr val="000000"/>
                </a:solidFill>
                <a:latin typeface="LMSans10-Regular"/>
              </a:rPr>
              <a:t>- check the presence of outliers in terms of </a:t>
            </a:r>
            <a:r>
              <a:rPr lang="en-US" sz="1800" b="0" i="0" u="none" strike="noStrike" baseline="0" dirty="0" err="1">
                <a:solidFill>
                  <a:srgbClr val="000000"/>
                </a:solidFill>
                <a:latin typeface="LMMono10-Regular"/>
              </a:rPr>
              <a:t>case:AMOUNT_REQ</a:t>
            </a:r>
            <a:r>
              <a:rPr lang="en-US" sz="1800" b="0" i="0" u="none" strike="noStrike" baseline="0" dirty="0">
                <a:solidFill>
                  <a:srgbClr val="000000"/>
                </a:solidFill>
                <a:latin typeface="LMMono10-Regular"/>
              </a:rPr>
              <a:t> (</a:t>
            </a:r>
            <a:r>
              <a:rPr lang="en-US" sz="1800" b="0" i="0" u="none" strike="noStrike" baseline="0" dirty="0">
                <a:solidFill>
                  <a:srgbClr val="000000"/>
                </a:solidFill>
                <a:latin typeface="LMSans10-Regular"/>
              </a:rPr>
              <a:t>13342 events removed) and </a:t>
            </a:r>
            <a:r>
              <a:rPr lang="en-US" sz="1800" b="0" i="0" u="none" strike="noStrike" baseline="0" dirty="0" err="1">
                <a:solidFill>
                  <a:srgbClr val="000000"/>
                </a:solidFill>
                <a:latin typeface="LMMono10-Regular"/>
              </a:rPr>
              <a:t>case:trace_duration</a:t>
            </a:r>
            <a:r>
              <a:rPr lang="en-US" sz="1800" b="0" i="0" u="none" strike="noStrike" baseline="0" dirty="0">
                <a:solidFill>
                  <a:srgbClr val="000000"/>
                </a:solidFill>
                <a:latin typeface="LMMono10-Regular"/>
              </a:rPr>
              <a:t> </a:t>
            </a:r>
            <a:r>
              <a:rPr lang="en-US" sz="1800" b="0" i="0" u="none" strike="noStrike" baseline="0" dirty="0">
                <a:solidFill>
                  <a:srgbClr val="000000"/>
                </a:solidFill>
                <a:latin typeface="LMSans10-Regular"/>
              </a:rPr>
              <a:t>(4305 events removed).</a:t>
            </a:r>
          </a:p>
          <a:p>
            <a:pPr algn="l"/>
            <a:r>
              <a:rPr lang="en-US" sz="1800" b="0" i="0" u="none" strike="noStrike" baseline="0" dirty="0">
                <a:latin typeface="LMSans10-Regular"/>
              </a:rPr>
              <a:t>The event log after the preprocessing phase counts </a:t>
            </a:r>
            <a:r>
              <a:rPr lang="en-US" sz="1800" b="0" u="sng" strike="noStrike" baseline="0" dirty="0">
                <a:latin typeface="LMSans10-Regular"/>
              </a:rPr>
              <a:t>226543 different events</a:t>
            </a:r>
            <a:r>
              <a:rPr lang="en-US" sz="1800" b="0" i="0" u="none" strike="noStrike" baseline="0" dirty="0">
                <a:latin typeface="LMSans10-Regular"/>
              </a:rPr>
              <a:t>.</a:t>
            </a:r>
          </a:p>
          <a:p>
            <a:pPr algn="l"/>
            <a:endParaRPr lang="it-IT" sz="2000" b="1" i="0" u="none" strike="noStrike" baseline="0" dirty="0">
              <a:latin typeface="LMSans10-Regular"/>
            </a:endParaRPr>
          </a:p>
        </p:txBody>
      </p:sp>
      <p:pic>
        <p:nvPicPr>
          <p:cNvPr id="5" name="Picture 4" descr="A diagram of a diagram&#10;&#10;AI-generated content may be incorrect.">
            <a:extLst>
              <a:ext uri="{FF2B5EF4-FFF2-40B4-BE49-F238E27FC236}">
                <a16:creationId xmlns:a16="http://schemas.microsoft.com/office/drawing/2014/main" id="{5F13881B-8921-7251-3F11-B6D817E05BF0}"/>
              </a:ext>
            </a:extLst>
          </p:cNvPr>
          <p:cNvPicPr>
            <a:picLocks noChangeAspect="1"/>
          </p:cNvPicPr>
          <p:nvPr/>
        </p:nvPicPr>
        <p:blipFill>
          <a:blip r:embed="rId3">
            <a:extLst>
              <a:ext uri="{28A0092B-C50C-407E-A947-70E740481C1C}">
                <a14:useLocalDpi xmlns:a14="http://schemas.microsoft.com/office/drawing/2010/main" val="0"/>
              </a:ext>
            </a:extLst>
          </a:blip>
          <a:srcRect t="4797" r="7500"/>
          <a:stretch/>
        </p:blipFill>
        <p:spPr>
          <a:xfrm>
            <a:off x="7134081" y="190193"/>
            <a:ext cx="5034975" cy="3238807"/>
          </a:xfrm>
          <a:prstGeom prst="rect">
            <a:avLst/>
          </a:prstGeom>
        </p:spPr>
      </p:pic>
      <p:pic>
        <p:nvPicPr>
          <p:cNvPr id="7" name="Picture 6" descr="A diagram of a diagram&#10;&#10;AI-generated content may be incorrect.">
            <a:extLst>
              <a:ext uri="{FF2B5EF4-FFF2-40B4-BE49-F238E27FC236}">
                <a16:creationId xmlns:a16="http://schemas.microsoft.com/office/drawing/2014/main" id="{28657493-2CBC-D9DB-6E32-06C73A3CD831}"/>
              </a:ext>
            </a:extLst>
          </p:cNvPr>
          <p:cNvPicPr>
            <a:picLocks noChangeAspect="1"/>
          </p:cNvPicPr>
          <p:nvPr/>
        </p:nvPicPr>
        <p:blipFill>
          <a:blip r:embed="rId4">
            <a:extLst>
              <a:ext uri="{28A0092B-C50C-407E-A947-70E740481C1C}">
                <a14:useLocalDpi xmlns:a14="http://schemas.microsoft.com/office/drawing/2010/main" val="0"/>
              </a:ext>
            </a:extLst>
          </a:blip>
          <a:srcRect l="4215" t="4610" r="8821"/>
          <a:stretch/>
        </p:blipFill>
        <p:spPr>
          <a:xfrm>
            <a:off x="7200612" y="3307248"/>
            <a:ext cx="4901915" cy="3360559"/>
          </a:xfrm>
          <a:prstGeom prst="rect">
            <a:avLst/>
          </a:prstGeom>
        </p:spPr>
      </p:pic>
    </p:spTree>
    <p:extLst>
      <p:ext uri="{BB962C8B-B14F-4D97-AF65-F5344CB8AC3E}">
        <p14:creationId xmlns:p14="http://schemas.microsoft.com/office/powerpoint/2010/main" val="313536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5CD5E-36D6-872C-491D-A8DBAB15C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6328B-189D-28FB-56F0-33373FBA308B}"/>
              </a:ext>
            </a:extLst>
          </p:cNvPr>
          <p:cNvSpPr>
            <a:spLocks noGrp="1"/>
          </p:cNvSpPr>
          <p:nvPr>
            <p:ph type="title"/>
          </p:nvPr>
        </p:nvSpPr>
        <p:spPr/>
        <p:txBody>
          <a:bodyPr/>
          <a:lstStyle/>
          <a:p>
            <a:r>
              <a:rPr lang="it-IT" dirty="0"/>
              <a:t>Application Event Log</a:t>
            </a:r>
          </a:p>
        </p:txBody>
      </p:sp>
      <p:sp>
        <p:nvSpPr>
          <p:cNvPr id="3" name="Content Placeholder 2">
            <a:extLst>
              <a:ext uri="{FF2B5EF4-FFF2-40B4-BE49-F238E27FC236}">
                <a16:creationId xmlns:a16="http://schemas.microsoft.com/office/drawing/2014/main" id="{442B0AB5-8A58-21C7-FD3D-E16C7D38D83C}"/>
              </a:ext>
            </a:extLst>
          </p:cNvPr>
          <p:cNvSpPr>
            <a:spLocks noGrp="1"/>
          </p:cNvSpPr>
          <p:nvPr>
            <p:ph idx="1"/>
          </p:nvPr>
        </p:nvSpPr>
        <p:spPr>
          <a:xfrm>
            <a:off x="633742" y="2218099"/>
            <a:ext cx="11300771" cy="4382726"/>
          </a:xfrm>
        </p:spPr>
        <p:txBody>
          <a:bodyPr>
            <a:noAutofit/>
          </a:bodyPr>
          <a:lstStyle/>
          <a:p>
            <a:r>
              <a:rPr lang="it-IT" sz="1800" i="0" u="none" strike="noStrike" baseline="0" dirty="0">
                <a:latin typeface="LMSans10-Regular"/>
              </a:rPr>
              <a:t>Event frequency </a:t>
            </a:r>
            <a:r>
              <a:rPr lang="it-IT" sz="1800" i="0" u="none" strike="noStrike" baseline="0" dirty="0" err="1">
                <a:latin typeface="LMSans10-Regular"/>
              </a:rPr>
              <a:t>analysis</a:t>
            </a:r>
            <a:r>
              <a:rPr lang="it-IT" sz="1800" i="0" u="none" strike="noStrike" baseline="0" dirty="0">
                <a:latin typeface="LMSans10-Regular"/>
              </a:rPr>
              <a:t> </a:t>
            </a:r>
            <a:r>
              <a:rPr lang="it-IT" sz="1800" i="0" u="none" strike="noStrike" baseline="0" dirty="0" err="1">
                <a:latin typeface="LMSans10-Regular"/>
              </a:rPr>
              <a:t>performed</a:t>
            </a:r>
            <a:r>
              <a:rPr lang="it-IT" sz="1800" i="0" u="none" strike="noStrike" baseline="0" dirty="0">
                <a:latin typeface="LMSans10-Regular"/>
              </a:rPr>
              <a:t> to </a:t>
            </a:r>
            <a:r>
              <a:rPr lang="it-IT" sz="1800" i="0" u="none" strike="noStrike" baseline="0" dirty="0" err="1">
                <a:latin typeface="LMSans10-Regular"/>
              </a:rPr>
              <a:t>identify</a:t>
            </a:r>
            <a:r>
              <a:rPr lang="it-IT" sz="1800" i="0" u="none" strike="noStrike" baseline="0" dirty="0">
                <a:latin typeface="LMSans10-Regular"/>
              </a:rPr>
              <a:t> </a:t>
            </a:r>
            <a:r>
              <a:rPr lang="en-US" sz="1600" b="0" i="0" u="none" strike="noStrike" baseline="0" dirty="0">
                <a:latin typeface="LMSans10-Regular"/>
              </a:rPr>
              <a:t>both rare and dominant</a:t>
            </a:r>
            <a:r>
              <a:rPr lang="it-IT" sz="1800" i="0" u="none" strike="noStrike" baseline="0" dirty="0">
                <a:latin typeface="LMSans10-Regular"/>
              </a:rPr>
              <a:t> events</a:t>
            </a:r>
            <a:r>
              <a:rPr lang="it-IT" sz="1800" dirty="0">
                <a:latin typeface="LMSans10-Regular"/>
              </a:rPr>
              <a:t>.</a:t>
            </a:r>
          </a:p>
          <a:p>
            <a:pPr lvl="1"/>
            <a:r>
              <a:rPr lang="it-IT" sz="1600" i="0" u="none" strike="noStrike" baseline="0" dirty="0">
                <a:latin typeface="LMSans10-Regular"/>
              </a:rPr>
              <a:t>Rare </a:t>
            </a:r>
            <a:r>
              <a:rPr lang="it-IT" sz="1600" i="0" u="none" strike="noStrike" baseline="0" dirty="0" err="1">
                <a:latin typeface="LMSans10-Regular"/>
              </a:rPr>
              <a:t>threshold</a:t>
            </a:r>
            <a:r>
              <a:rPr lang="it-IT" sz="1600" i="0" u="none" strike="noStrike" baseline="0" dirty="0">
                <a:latin typeface="LMSans10-Regular"/>
              </a:rPr>
              <a:t> (1%</a:t>
            </a:r>
            <a:r>
              <a:rPr lang="it-IT" sz="1600" dirty="0">
                <a:latin typeface="LMSans10-Regular"/>
              </a:rPr>
              <a:t>, 577 </a:t>
            </a:r>
            <a:r>
              <a:rPr lang="it-IT" sz="1600" dirty="0" err="1">
                <a:latin typeface="LMSans10-Regular"/>
              </a:rPr>
              <a:t>occurencies</a:t>
            </a:r>
            <a:r>
              <a:rPr lang="it-IT" sz="1600" dirty="0">
                <a:latin typeface="LMSans10-Regular"/>
              </a:rPr>
              <a:t>) - </a:t>
            </a:r>
            <a:r>
              <a:rPr lang="it-IT" sz="1600" i="0" u="none" strike="noStrike" baseline="0" dirty="0" err="1">
                <a:latin typeface="LMSans10-Regular"/>
              </a:rPr>
              <a:t>Dominant</a:t>
            </a:r>
            <a:r>
              <a:rPr lang="it-IT" sz="1600" i="0" u="none" strike="noStrike" baseline="0" dirty="0">
                <a:latin typeface="LMSans10-Regular"/>
              </a:rPr>
              <a:t> </a:t>
            </a:r>
            <a:r>
              <a:rPr lang="it-IT" sz="1600" i="0" u="none" strike="noStrike" baseline="0" dirty="0" err="1">
                <a:latin typeface="LMSans10-Regular"/>
              </a:rPr>
              <a:t>threshold</a:t>
            </a:r>
            <a:r>
              <a:rPr lang="it-IT" sz="1600" i="0" u="none" strike="noStrike" baseline="0" dirty="0">
                <a:latin typeface="LMSans10-Regular"/>
              </a:rPr>
              <a:t> (10%, 5768 </a:t>
            </a:r>
            <a:r>
              <a:rPr lang="it-IT" sz="1600" i="0" u="none" strike="noStrike" baseline="0" dirty="0" err="1">
                <a:latin typeface="LMSans10-Regular"/>
              </a:rPr>
              <a:t>occurencies</a:t>
            </a:r>
            <a:r>
              <a:rPr lang="it-IT" sz="1600" i="0" u="none" strike="noStrike" baseline="0" dirty="0">
                <a:latin typeface="LMSans10-Regular"/>
              </a:rPr>
              <a:t>)</a:t>
            </a:r>
            <a:endParaRPr lang="it-IT" sz="1600" dirty="0">
              <a:latin typeface="LMSans10-Regular"/>
            </a:endParaRPr>
          </a:p>
          <a:p>
            <a:pPr algn="l"/>
            <a:r>
              <a:rPr lang="it-IT" sz="1800" i="0" u="none" strike="noStrike" baseline="0" dirty="0">
                <a:latin typeface="LMSans10-Regular"/>
              </a:rPr>
              <a:t>No events in the dataset </a:t>
            </a:r>
            <a:r>
              <a:rPr lang="it-IT" sz="1800" i="0" u="none" strike="noStrike" baseline="0" dirty="0" err="1">
                <a:latin typeface="LMSans10-Regular"/>
              </a:rPr>
              <a:t>fell</a:t>
            </a:r>
            <a:r>
              <a:rPr lang="it-IT" sz="1800" i="0" u="none" strike="noStrike" baseline="0" dirty="0">
                <a:latin typeface="LMSans10-Regular"/>
              </a:rPr>
              <a:t> </a:t>
            </a:r>
            <a:r>
              <a:rPr lang="it-IT" sz="1800" i="0" u="none" strike="noStrike" baseline="0" dirty="0" err="1">
                <a:latin typeface="LMSans10-Regular"/>
              </a:rPr>
              <a:t>below</a:t>
            </a:r>
            <a:r>
              <a:rPr lang="it-IT" sz="1800" i="0" u="none" strike="noStrike" baseline="0" dirty="0">
                <a:latin typeface="LMSans10-Regular"/>
              </a:rPr>
              <a:t> the rare </a:t>
            </a:r>
            <a:r>
              <a:rPr lang="it-IT" sz="1800" i="0" u="none" strike="noStrike" baseline="0" dirty="0" err="1">
                <a:latin typeface="LMSans10-Regular"/>
              </a:rPr>
              <a:t>threshold</a:t>
            </a:r>
            <a:r>
              <a:rPr lang="it-IT" sz="1800" i="0" u="none" strike="noStrike" baseline="0" dirty="0">
                <a:latin typeface="LMSans10-Regular"/>
              </a:rPr>
              <a:t> of 1%, </a:t>
            </a:r>
            <a:r>
              <a:rPr lang="en-US" sz="1800" b="0" i="0" u="none" strike="noStrike" baseline="0" dirty="0">
                <a:latin typeface="LMSans10-Regular"/>
              </a:rPr>
              <a:t>indicating that all activities occur with sufficient frequency to be considered statistically </a:t>
            </a:r>
            <a:r>
              <a:rPr lang="it-IT" sz="1800" b="0" i="0" u="none" strike="noStrike" baseline="0" dirty="0" err="1">
                <a:latin typeface="LMSans10-Regular"/>
              </a:rPr>
              <a:t>relevant</a:t>
            </a:r>
            <a:r>
              <a:rPr lang="it-IT" sz="1800" b="0" i="0" u="none" strike="noStrike" baseline="0" dirty="0">
                <a:latin typeface="LMSans10-Regular"/>
              </a:rPr>
              <a:t>.</a:t>
            </a:r>
          </a:p>
        </p:txBody>
      </p:sp>
      <p:sp>
        <p:nvSpPr>
          <p:cNvPr id="4" name="Content Placeholder 2">
            <a:extLst>
              <a:ext uri="{FF2B5EF4-FFF2-40B4-BE49-F238E27FC236}">
                <a16:creationId xmlns:a16="http://schemas.microsoft.com/office/drawing/2014/main" id="{5554AB8A-ACD3-F1B0-2177-1BADF835E3F0}"/>
              </a:ext>
            </a:extLst>
          </p:cNvPr>
          <p:cNvSpPr txBox="1">
            <a:spLocks/>
          </p:cNvSpPr>
          <p:nvPr/>
        </p:nvSpPr>
        <p:spPr>
          <a:xfrm>
            <a:off x="633741" y="3835464"/>
            <a:ext cx="11300771" cy="2927285"/>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LMSans10-Regular"/>
              </a:rPr>
              <a:t>Four events surpassed the dominant threshold of 10%, signifying that they appear disproportionately often compared to other activities.</a:t>
            </a:r>
          </a:p>
          <a:p>
            <a:pPr lvl="1"/>
            <a:r>
              <a:rPr lang="en-US" sz="1600" dirty="0">
                <a:latin typeface="LMSans10-Regular"/>
              </a:rPr>
              <a:t>A_PARTLYSUBMITTED (12442 occurrences, 21.6%)</a:t>
            </a:r>
          </a:p>
          <a:p>
            <a:pPr lvl="1"/>
            <a:r>
              <a:rPr lang="en-US" sz="1600" dirty="0">
                <a:latin typeface="LMSans10-Regular"/>
              </a:rPr>
              <a:t>A_SUBMITTED (12442 occurrences, 21.6%)</a:t>
            </a:r>
          </a:p>
          <a:p>
            <a:pPr lvl="1"/>
            <a:r>
              <a:rPr lang="en-US" sz="1600" dirty="0">
                <a:latin typeface="LMSans10-Regular"/>
              </a:rPr>
              <a:t>A_DECLINED (7289 occurrences, 12.6%)</a:t>
            </a:r>
          </a:p>
          <a:p>
            <a:pPr lvl="1"/>
            <a:r>
              <a:rPr lang="en-US" sz="1600" dirty="0">
                <a:latin typeface="LMSans10-Regular"/>
              </a:rPr>
              <a:t>A_PREACCEPTED (6903 occurrences, 11.9%)</a:t>
            </a:r>
          </a:p>
          <a:p>
            <a:pPr algn="l"/>
            <a:r>
              <a:rPr lang="en-US" sz="1800" b="0" i="0" u="none" strike="noStrike" baseline="0" dirty="0">
                <a:latin typeface="LMSans10-Regular"/>
              </a:rPr>
              <a:t>The dominance of A_PARTLYSUBMITTED and A_SUBMITTED indicates that submission-related activities are the most recurrent, possibly reflecting a high volume of applications or transactions.</a:t>
            </a:r>
            <a:endParaRPr lang="en-US" sz="2000" dirty="0">
              <a:latin typeface="LMSans10-Regular"/>
            </a:endParaRPr>
          </a:p>
        </p:txBody>
      </p:sp>
      <p:pic>
        <p:nvPicPr>
          <p:cNvPr id="13" name="Picture 12" descr="A blue and black bar chart&#10;&#10;AI-generated content may be incorrect.">
            <a:extLst>
              <a:ext uri="{FF2B5EF4-FFF2-40B4-BE49-F238E27FC236}">
                <a16:creationId xmlns:a16="http://schemas.microsoft.com/office/drawing/2014/main" id="{FC95F15C-B29E-97D8-FD1E-C56E26EBCC13}"/>
              </a:ext>
            </a:extLst>
          </p:cNvPr>
          <p:cNvPicPr>
            <a:picLocks noChangeAspect="1"/>
          </p:cNvPicPr>
          <p:nvPr/>
        </p:nvPicPr>
        <p:blipFill>
          <a:blip r:embed="rId3">
            <a:extLst>
              <a:ext uri="{28A0092B-C50C-407E-A947-70E740481C1C}">
                <a14:useLocalDpi xmlns:a14="http://schemas.microsoft.com/office/drawing/2010/main" val="0"/>
              </a:ext>
            </a:extLst>
          </a:blip>
          <a:srcRect l="2224" t="5625" r="9081"/>
          <a:stretch/>
        </p:blipFill>
        <p:spPr>
          <a:xfrm>
            <a:off x="5651720" y="4223344"/>
            <a:ext cx="6395223" cy="1701206"/>
          </a:xfrm>
          <a:prstGeom prst="rect">
            <a:avLst/>
          </a:prstGeom>
        </p:spPr>
      </p:pic>
    </p:spTree>
    <p:extLst>
      <p:ext uri="{BB962C8B-B14F-4D97-AF65-F5344CB8AC3E}">
        <p14:creationId xmlns:p14="http://schemas.microsoft.com/office/powerpoint/2010/main" val="3500871080"/>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d1aad8c-881e-4e5d-aff1-9aba7dbcd899" xsi:nil="true"/>
    <lcf76f155ced4ddcb4097134ff3c332f xmlns="0b4a4618-71d1-41fc-b0ea-1f051ae6486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1E88E7C43D0F84BA9455158E7C4ECC1" ma:contentTypeVersion="12" ma:contentTypeDescription="Creare un nuovo documento." ma:contentTypeScope="" ma:versionID="48065f0bcc506b09416205b9fa2eb729">
  <xsd:schema xmlns:xsd="http://www.w3.org/2001/XMLSchema" xmlns:xs="http://www.w3.org/2001/XMLSchema" xmlns:p="http://schemas.microsoft.com/office/2006/metadata/properties" xmlns:ns2="0b4a4618-71d1-41fc-b0ea-1f051ae64862" xmlns:ns3="1d1aad8c-881e-4e5d-aff1-9aba7dbcd899" targetNamespace="http://schemas.microsoft.com/office/2006/metadata/properties" ma:root="true" ma:fieldsID="fd5728af62096996b0dedbeeaec8deff" ns2:_="" ns3:_="">
    <xsd:import namespace="0b4a4618-71d1-41fc-b0ea-1f051ae64862"/>
    <xsd:import namespace="1d1aad8c-881e-4e5d-aff1-9aba7dbcd89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a4618-71d1-41fc-b0ea-1f051ae6486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4ed3564a-629b-4c47-97c4-11f533af96ea"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aad8c-881e-4e5d-aff1-9aba7dbcd89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d54def2-d601-4fc5-9651-9c33f596e625}" ma:internalName="TaxCatchAll" ma:showField="CatchAllData" ma:web="1d1aad8c-881e-4e5d-aff1-9aba7dbcd8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123916-FB64-4056-83C7-D780E034FC19}">
  <ds:schemaRefs>
    <ds:schemaRef ds:uri="http://schemas.microsoft.com/office/2006/metadata/properties"/>
    <ds:schemaRef ds:uri="http://schemas.microsoft.com/office/infopath/2007/PartnerControls"/>
    <ds:schemaRef ds:uri="1d1aad8c-881e-4e5d-aff1-9aba7dbcd899"/>
    <ds:schemaRef ds:uri="0b4a4618-71d1-41fc-b0ea-1f051ae64862"/>
  </ds:schemaRefs>
</ds:datastoreItem>
</file>

<file path=customXml/itemProps2.xml><?xml version="1.0" encoding="utf-8"?>
<ds:datastoreItem xmlns:ds="http://schemas.openxmlformats.org/officeDocument/2006/customXml" ds:itemID="{C0E676E5-6D84-4160-B718-6DE29CB33A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a4618-71d1-41fc-b0ea-1f051ae64862"/>
    <ds:schemaRef ds:uri="1d1aad8c-881e-4e5d-aff1-9aba7dbcd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A3DD2A-6167-454E-B25A-F5928DF8C9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1245</TotalTime>
  <Words>1791</Words>
  <Application>Microsoft Office PowerPoint</Application>
  <PresentationFormat>Widescreen</PresentationFormat>
  <Paragraphs>172</Paragraphs>
  <Slides>26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Aptos</vt:lpstr>
      <vt:lpstr>Arial</vt:lpstr>
      <vt:lpstr>Avenir Next LT Pro</vt:lpstr>
      <vt:lpstr>Biome</vt:lpstr>
      <vt:lpstr>Calibri</vt:lpstr>
      <vt:lpstr>LMMono10-Regular</vt:lpstr>
      <vt:lpstr>LMSans10-Bold</vt:lpstr>
      <vt:lpstr>LMSans10-Oblique</vt:lpstr>
      <vt:lpstr>LMSans10-Regular</vt:lpstr>
      <vt:lpstr>Neue Haas Grotesk Text Pro</vt:lpstr>
      <vt:lpstr>AccentBoxVTI</vt:lpstr>
      <vt:lpstr>Exercise 5 -   Process Mining: Analysis and Modelling of a Loan Application Process through Process Mining and Large Language Models</vt:lpstr>
      <vt:lpstr>Introduction</vt:lpstr>
      <vt:lpstr>Dataset Overview</vt:lpstr>
      <vt:lpstr>Dataset Overview</vt:lpstr>
      <vt:lpstr>Methods</vt:lpstr>
      <vt:lpstr>Metrics Evaluation</vt:lpstr>
      <vt:lpstr>LLMs &amp; LVLMs</vt:lpstr>
      <vt:lpstr>Data preprocessing</vt:lpstr>
      <vt:lpstr>Application Event Log</vt:lpstr>
      <vt:lpstr>Application Event Log</vt:lpstr>
      <vt:lpstr>Application Event Log</vt:lpstr>
      <vt:lpstr>PowerPoint Presentation</vt:lpstr>
      <vt:lpstr>PowerPoint Presentation</vt:lpstr>
      <vt:lpstr>PowerPoint Presentation</vt:lpstr>
      <vt:lpstr>PowerPoint Presentation</vt:lpstr>
      <vt:lpstr>PowerPoint Presentation</vt:lpstr>
      <vt:lpstr>Offer Event Log</vt:lpstr>
      <vt:lpstr>PowerPoint Presentation</vt:lpstr>
      <vt:lpstr>Offer Event Log</vt:lpstr>
      <vt:lpstr>PowerPoint Presentation</vt:lpstr>
      <vt:lpstr>PowerPoint Presentation</vt:lpstr>
      <vt:lpstr>Application - Offer Event Log</vt:lpstr>
      <vt:lpstr>PowerPoint Presentation</vt:lpstr>
      <vt:lpstr>PowerPoint Presentation</vt:lpstr>
      <vt:lpstr>Conclusion &amp; Future Works</vt:lpstr>
      <vt:lpstr>Thank for the attention  Formal methods for computer science Prof. Berardina De Carolis   Università degli studi di Bari Aldo Moro Computer Science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SACCOTELLI LEONARDO</dc:creator>
  <cp:lastModifiedBy>SACCOTELLI LEONARDO</cp:lastModifiedBy>
  <cp:revision>78</cp:revision>
  <dcterms:created xsi:type="dcterms:W3CDTF">2025-01-07T22:04:01Z</dcterms:created>
  <dcterms:modified xsi:type="dcterms:W3CDTF">2025-02-28T15:58:55Z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0x01010091E88E7C43D0F84BA9455158E7C4ECC1</vt:lpwstr>
  </property>
  <property fmtid="{D5CDD505-2E9C-101B-9397-08002B2CF9AE}" pid="3" name="MediaServiceImageTags">
    <vt:lpwstr/>
  </property>
</Properties>
</file>